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9C4A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15" autoAdjust="0"/>
    <p:restoredTop sz="90639"/>
  </p:normalViewPr>
  <p:slideViewPr>
    <p:cSldViewPr>
      <p:cViewPr>
        <p:scale>
          <a:sx n="112" d="100"/>
          <a:sy n="112" d="100"/>
        </p:scale>
        <p:origin x="-1584" y="-28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17.wmf"/><Relationship Id="rId3" Type="http://schemas.openxmlformats.org/officeDocument/2006/relationships/image" Target="../media/image12.wmf"/><Relationship Id="rId7" Type="http://schemas.openxmlformats.org/officeDocument/2006/relationships/image" Target="../media/image16.wmf"/><Relationship Id="rId2" Type="http://schemas.openxmlformats.org/officeDocument/2006/relationships/image" Target="../media/image11.wmf"/><Relationship Id="rId1" Type="http://schemas.openxmlformats.org/officeDocument/2006/relationships/image" Target="../media/image10.png"/><Relationship Id="rId6" Type="http://schemas.openxmlformats.org/officeDocument/2006/relationships/image" Target="../media/image15.wmf"/><Relationship Id="rId5" Type="http://schemas.openxmlformats.org/officeDocument/2006/relationships/image" Target="../media/image14.wmf"/><Relationship Id="rId4" Type="http://schemas.openxmlformats.org/officeDocument/2006/relationships/image" Target="../media/image13.wmf"/><Relationship Id="rId9" Type="http://schemas.openxmlformats.org/officeDocument/2006/relationships/image" Target="../media/image18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7" Type="http://schemas.openxmlformats.org/officeDocument/2006/relationships/image" Target="../media/image27.wmf"/><Relationship Id="rId2" Type="http://schemas.openxmlformats.org/officeDocument/2006/relationships/image" Target="../media/image22.wmf"/><Relationship Id="rId1" Type="http://schemas.openxmlformats.org/officeDocument/2006/relationships/image" Target="../media/image21.wmf"/><Relationship Id="rId6" Type="http://schemas.openxmlformats.org/officeDocument/2006/relationships/image" Target="../media/image26.wmf"/><Relationship Id="rId5" Type="http://schemas.openxmlformats.org/officeDocument/2006/relationships/image" Target="../media/image25.wmf"/><Relationship Id="rId4" Type="http://schemas.openxmlformats.org/officeDocument/2006/relationships/image" Target="../media/image24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image" Target="../media/image29.wmf"/><Relationship Id="rId1" Type="http://schemas.openxmlformats.org/officeDocument/2006/relationships/image" Target="../media/image28.wmf"/><Relationship Id="rId6" Type="http://schemas.openxmlformats.org/officeDocument/2006/relationships/image" Target="../media/image33.wmf"/><Relationship Id="rId5" Type="http://schemas.openxmlformats.org/officeDocument/2006/relationships/image" Target="../media/image32.wmf"/><Relationship Id="rId4" Type="http://schemas.openxmlformats.org/officeDocument/2006/relationships/image" Target="../media/image31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wmf"/><Relationship Id="rId2" Type="http://schemas.openxmlformats.org/officeDocument/2006/relationships/image" Target="../media/image35.wmf"/><Relationship Id="rId1" Type="http://schemas.openxmlformats.org/officeDocument/2006/relationships/image" Target="../media/image34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8.wmf"/><Relationship Id="rId1" Type="http://schemas.openxmlformats.org/officeDocument/2006/relationships/image" Target="../media/image37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image" Target="../media/image40.wmf"/><Relationship Id="rId1" Type="http://schemas.openxmlformats.org/officeDocument/2006/relationships/image" Target="../media/image39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wmf"/></Relationships>
</file>

<file path=ppt/media/image1.png>
</file>

<file path=ppt/media/image10.png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png>
</file>

<file path=ppt/media/image2.png>
</file>

<file path=ppt/media/image20.png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png>
</file>

<file path=ppt/media/image40.wmf>
</file>

<file path=ppt/media/image41.wmf>
</file>

<file path=ppt/media/image42.png>
</file>

<file path=ppt/media/image43.wmf>
</file>

<file path=ppt/media/image44.png>
</file>

<file path=ppt/media/image45.png>
</file>

<file path=ppt/media/image46.png>
</file>

<file path=ppt/media/image47.wmf>
</file>

<file path=ppt/media/image48.png>
</file>

<file path=ppt/media/image5.png>
</file>

<file path=ppt/media/image6.png>
</file>

<file path=ppt/media/image7.png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자유형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12/1/2015</a:t>
            </a:fld>
            <a:endParaRPr lang="en-US" sz="10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pPr algn="ctr" eaLnBrk="1" latinLnBrk="0" hangingPunct="1"/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1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1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1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1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1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1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1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1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1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1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8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29.bin"/><Relationship Id="rId5" Type="http://schemas.openxmlformats.org/officeDocument/2006/relationships/image" Target="../media/image37.wmf"/><Relationship Id="rId4" Type="http://schemas.openxmlformats.org/officeDocument/2006/relationships/oleObject" Target="../embeddings/oleObject28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.bin"/><Relationship Id="rId3" Type="http://schemas.openxmlformats.org/officeDocument/2006/relationships/image" Target="../media/image42.png"/><Relationship Id="rId7" Type="http://schemas.openxmlformats.org/officeDocument/2006/relationships/image" Target="../media/image40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31.bin"/><Relationship Id="rId5" Type="http://schemas.openxmlformats.org/officeDocument/2006/relationships/image" Target="../media/image39.wmf"/><Relationship Id="rId4" Type="http://schemas.openxmlformats.org/officeDocument/2006/relationships/oleObject" Target="../embeddings/oleObject30.bin"/><Relationship Id="rId9" Type="http://schemas.openxmlformats.org/officeDocument/2006/relationships/image" Target="../media/image41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7" Type="http://schemas.openxmlformats.org/officeDocument/2006/relationships/image" Target="../media/image46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45.png"/><Relationship Id="rId5" Type="http://schemas.openxmlformats.org/officeDocument/2006/relationships/image" Target="../media/image43.wmf"/><Relationship Id="rId4" Type="http://schemas.openxmlformats.org/officeDocument/2006/relationships/oleObject" Target="../embeddings/oleObject33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48.png"/><Relationship Id="rId5" Type="http://schemas.openxmlformats.org/officeDocument/2006/relationships/image" Target="../media/image47.wmf"/><Relationship Id="rId4" Type="http://schemas.openxmlformats.org/officeDocument/2006/relationships/oleObject" Target="../embeddings/oleObject34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2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13" Type="http://schemas.openxmlformats.org/officeDocument/2006/relationships/oleObject" Target="../embeddings/oleObject7.bin"/><Relationship Id="rId18" Type="http://schemas.openxmlformats.org/officeDocument/2006/relationships/image" Target="../media/image16.wmf"/><Relationship Id="rId3" Type="http://schemas.openxmlformats.org/officeDocument/2006/relationships/image" Target="../media/image19.png"/><Relationship Id="rId21" Type="http://schemas.openxmlformats.org/officeDocument/2006/relationships/oleObject" Target="../embeddings/oleObject11.bin"/><Relationship Id="rId7" Type="http://schemas.openxmlformats.org/officeDocument/2006/relationships/oleObject" Target="../embeddings/oleObject4.bin"/><Relationship Id="rId12" Type="http://schemas.openxmlformats.org/officeDocument/2006/relationships/image" Target="../media/image13.wmf"/><Relationship Id="rId17" Type="http://schemas.openxmlformats.org/officeDocument/2006/relationships/oleObject" Target="../embeddings/oleObject9.bin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5.wmf"/><Relationship Id="rId20" Type="http://schemas.openxmlformats.org/officeDocument/2006/relationships/image" Target="../media/image17.w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10.png"/><Relationship Id="rId11" Type="http://schemas.openxmlformats.org/officeDocument/2006/relationships/oleObject" Target="../embeddings/oleObject6.bin"/><Relationship Id="rId5" Type="http://schemas.openxmlformats.org/officeDocument/2006/relationships/oleObject" Target="../embeddings/oleObject3.bin"/><Relationship Id="rId15" Type="http://schemas.openxmlformats.org/officeDocument/2006/relationships/oleObject" Target="../embeddings/oleObject8.bin"/><Relationship Id="rId10" Type="http://schemas.openxmlformats.org/officeDocument/2006/relationships/image" Target="../media/image12.wmf"/><Relationship Id="rId19" Type="http://schemas.openxmlformats.org/officeDocument/2006/relationships/oleObject" Target="../embeddings/oleObject10.bin"/><Relationship Id="rId4" Type="http://schemas.openxmlformats.org/officeDocument/2006/relationships/image" Target="../media/image20.png"/><Relationship Id="rId9" Type="http://schemas.openxmlformats.org/officeDocument/2006/relationships/oleObject" Target="../embeddings/oleObject5.bin"/><Relationship Id="rId14" Type="http://schemas.openxmlformats.org/officeDocument/2006/relationships/image" Target="../media/image14.wmf"/><Relationship Id="rId22" Type="http://schemas.openxmlformats.org/officeDocument/2006/relationships/image" Target="../media/image18.w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13" Type="http://schemas.openxmlformats.org/officeDocument/2006/relationships/image" Target="../media/image25.wmf"/><Relationship Id="rId3" Type="http://schemas.openxmlformats.org/officeDocument/2006/relationships/image" Target="../media/image19.png"/><Relationship Id="rId7" Type="http://schemas.openxmlformats.org/officeDocument/2006/relationships/image" Target="../media/image22.wmf"/><Relationship Id="rId12" Type="http://schemas.openxmlformats.org/officeDocument/2006/relationships/oleObject" Target="../embeddings/oleObject16.bin"/><Relationship Id="rId17" Type="http://schemas.openxmlformats.org/officeDocument/2006/relationships/image" Target="../media/image27.wmf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18.bin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3.bin"/><Relationship Id="rId11" Type="http://schemas.openxmlformats.org/officeDocument/2006/relationships/image" Target="../media/image24.wmf"/><Relationship Id="rId5" Type="http://schemas.openxmlformats.org/officeDocument/2006/relationships/image" Target="../media/image21.wmf"/><Relationship Id="rId15" Type="http://schemas.openxmlformats.org/officeDocument/2006/relationships/image" Target="../media/image26.wmf"/><Relationship Id="rId10" Type="http://schemas.openxmlformats.org/officeDocument/2006/relationships/oleObject" Target="../embeddings/oleObject15.bin"/><Relationship Id="rId4" Type="http://schemas.openxmlformats.org/officeDocument/2006/relationships/oleObject" Target="../embeddings/oleObject12.bin"/><Relationship Id="rId9" Type="http://schemas.openxmlformats.org/officeDocument/2006/relationships/image" Target="../media/image23.wmf"/><Relationship Id="rId14" Type="http://schemas.openxmlformats.org/officeDocument/2006/relationships/oleObject" Target="../embeddings/oleObject17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.bin"/><Relationship Id="rId13" Type="http://schemas.openxmlformats.org/officeDocument/2006/relationships/image" Target="../media/image32.wmf"/><Relationship Id="rId3" Type="http://schemas.openxmlformats.org/officeDocument/2006/relationships/image" Target="../media/image19.png"/><Relationship Id="rId7" Type="http://schemas.openxmlformats.org/officeDocument/2006/relationships/image" Target="../media/image29.wmf"/><Relationship Id="rId12" Type="http://schemas.openxmlformats.org/officeDocument/2006/relationships/oleObject" Target="../embeddings/oleObject2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20.bin"/><Relationship Id="rId11" Type="http://schemas.openxmlformats.org/officeDocument/2006/relationships/image" Target="../media/image31.wmf"/><Relationship Id="rId5" Type="http://schemas.openxmlformats.org/officeDocument/2006/relationships/image" Target="../media/image28.wmf"/><Relationship Id="rId15" Type="http://schemas.openxmlformats.org/officeDocument/2006/relationships/image" Target="../media/image33.wmf"/><Relationship Id="rId10" Type="http://schemas.openxmlformats.org/officeDocument/2006/relationships/oleObject" Target="../embeddings/oleObject22.bin"/><Relationship Id="rId4" Type="http://schemas.openxmlformats.org/officeDocument/2006/relationships/oleObject" Target="../embeddings/oleObject19.bin"/><Relationship Id="rId9" Type="http://schemas.openxmlformats.org/officeDocument/2006/relationships/image" Target="../media/image30.wmf"/><Relationship Id="rId14" Type="http://schemas.openxmlformats.org/officeDocument/2006/relationships/oleObject" Target="../embeddings/oleObject24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3" Type="http://schemas.openxmlformats.org/officeDocument/2006/relationships/image" Target="../media/image2.png"/><Relationship Id="rId7" Type="http://schemas.openxmlformats.org/officeDocument/2006/relationships/image" Target="../media/image35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26.bin"/><Relationship Id="rId5" Type="http://schemas.openxmlformats.org/officeDocument/2006/relationships/image" Target="../media/image34.wmf"/><Relationship Id="rId4" Type="http://schemas.openxmlformats.org/officeDocument/2006/relationships/oleObject" Target="../embeddings/oleObject25.bin"/><Relationship Id="rId9" Type="http://schemas.openxmlformats.org/officeDocument/2006/relationships/image" Target="../media/image36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124744"/>
            <a:ext cx="5067300" cy="390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04248" y="5804911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+mj-ea"/>
                <a:ea typeface="+mj-ea"/>
              </a:rPr>
              <a:t>작성자 </a:t>
            </a:r>
            <a:r>
              <a:rPr lang="en-US" altLang="ko-KR" dirty="0" smtClean="0">
                <a:latin typeface="+mj-ea"/>
                <a:ea typeface="+mj-ea"/>
              </a:rPr>
              <a:t>: </a:t>
            </a:r>
            <a:r>
              <a:rPr lang="ko-KR" altLang="en-US" dirty="0" smtClean="0">
                <a:latin typeface="+mj-ea"/>
                <a:ea typeface="+mj-ea"/>
              </a:rPr>
              <a:t>김현복</a:t>
            </a: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7455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1052735"/>
            <a:ext cx="2304256" cy="45098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052736"/>
            <a:ext cx="2304256" cy="45098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528" y="116632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5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smtClean="0">
                <a:latin typeface="+mj-ea"/>
                <a:ea typeface="+mj-ea"/>
              </a:rPr>
              <a:t>기타 부가기능 </a:t>
            </a:r>
            <a:r>
              <a:rPr lang="en-US" altLang="ko-KR" dirty="0" smtClean="0">
                <a:latin typeface="+mj-ea"/>
                <a:ea typeface="+mj-ea"/>
              </a:rPr>
              <a:t>(2</a:t>
            </a:r>
            <a:r>
              <a:rPr lang="ko-KR" altLang="en-US" dirty="0" smtClean="0">
                <a:latin typeface="+mj-ea"/>
                <a:ea typeface="+mj-ea"/>
              </a:rPr>
              <a:t>개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29" name="object 65"/>
          <p:cNvSpPr/>
          <p:nvPr/>
        </p:nvSpPr>
        <p:spPr>
          <a:xfrm>
            <a:off x="1835696" y="4935184"/>
            <a:ext cx="1872208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나침반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object 65"/>
          <p:cNvSpPr/>
          <p:nvPr/>
        </p:nvSpPr>
        <p:spPr>
          <a:xfrm>
            <a:off x="4788024" y="4935183"/>
            <a:ext cx="1872208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Html5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게임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275820"/>
              </p:ext>
            </p:extLst>
          </p:nvPr>
        </p:nvGraphicFramePr>
        <p:xfrm>
          <a:off x="1907791" y="1556792"/>
          <a:ext cx="1800113" cy="31683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1" name="사진" r:id="rId4" imgW="3571200" imgH="5771160" progId="StaticDib">
                  <p:embed/>
                </p:oleObj>
              </mc:Choice>
              <mc:Fallback>
                <p:oleObj name="사진" r:id="rId4" imgW="3571200" imgH="577116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07791" y="1556792"/>
                        <a:ext cx="1800113" cy="31683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0443889"/>
              </p:ext>
            </p:extLst>
          </p:nvPr>
        </p:nvGraphicFramePr>
        <p:xfrm>
          <a:off x="4806532" y="1556792"/>
          <a:ext cx="1835191" cy="32403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2" name="사진" r:id="rId6" imgW="3580920" imgH="5733000" progId="StaticDib">
                  <p:embed/>
                </p:oleObj>
              </mc:Choice>
              <mc:Fallback>
                <p:oleObj name="사진" r:id="rId6" imgW="3580920" imgH="573300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06532" y="1556792"/>
                        <a:ext cx="1835191" cy="32403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11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799" y="859238"/>
            <a:ext cx="1786730" cy="349697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312" y="859238"/>
            <a:ext cx="1786730" cy="34969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495" y="960434"/>
            <a:ext cx="1786730" cy="34969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8948" y="4550053"/>
            <a:ext cx="85215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Q. </a:t>
            </a:r>
            <a:r>
              <a:rPr lang="ko-KR" altLang="en-US" dirty="0" err="1" smtClean="0">
                <a:latin typeface="+mj-ea"/>
                <a:ea typeface="+mj-ea"/>
              </a:rPr>
              <a:t>우리집</a:t>
            </a:r>
            <a:r>
              <a:rPr lang="ko-KR" altLang="en-US" dirty="0" smtClean="0">
                <a:latin typeface="+mj-ea"/>
                <a:ea typeface="+mj-ea"/>
              </a:rPr>
              <a:t> </a:t>
            </a:r>
            <a:r>
              <a:rPr lang="ko-KR" altLang="en-US" dirty="0" err="1" smtClean="0">
                <a:latin typeface="+mj-ea"/>
                <a:ea typeface="+mj-ea"/>
              </a:rPr>
              <a:t>도로명</a:t>
            </a:r>
            <a:r>
              <a:rPr lang="ko-KR" altLang="en-US" dirty="0" smtClean="0">
                <a:latin typeface="+mj-ea"/>
                <a:ea typeface="+mj-ea"/>
              </a:rPr>
              <a:t> 주소와 새로 바뀐 </a:t>
            </a:r>
            <a:r>
              <a:rPr lang="en-US" altLang="ko-KR" dirty="0" smtClean="0">
                <a:latin typeface="+mj-ea"/>
                <a:ea typeface="+mj-ea"/>
              </a:rPr>
              <a:t>5</a:t>
            </a:r>
            <a:r>
              <a:rPr lang="ko-KR" altLang="en-US" dirty="0" smtClean="0">
                <a:latin typeface="+mj-ea"/>
                <a:ea typeface="+mj-ea"/>
              </a:rPr>
              <a:t>자리 우편번호를 쉽게 알 수 있을까</a:t>
            </a:r>
            <a:r>
              <a:rPr lang="en-US" altLang="ko-KR" dirty="0" smtClean="0">
                <a:latin typeface="+mj-ea"/>
                <a:ea typeface="+mj-ea"/>
              </a:rPr>
              <a:t>?</a:t>
            </a:r>
          </a:p>
          <a:p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dirty="0" smtClean="0">
                <a:latin typeface="+mj-ea"/>
                <a:ea typeface="+mj-ea"/>
              </a:rPr>
              <a:t>A. </a:t>
            </a:r>
            <a:r>
              <a:rPr lang="ko-KR" altLang="en-US" dirty="0" err="1" smtClean="0">
                <a:latin typeface="+mj-ea"/>
                <a:ea typeface="+mj-ea"/>
              </a:rPr>
              <a:t>새우편번호</a:t>
            </a:r>
            <a:r>
              <a:rPr lang="ko-KR" altLang="en-US" dirty="0" smtClean="0">
                <a:latin typeface="+mj-ea"/>
                <a:ea typeface="+mj-ea"/>
              </a:rPr>
              <a:t> 검색을 사용합니다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err="1" smtClean="0">
                <a:latin typeface="+mj-ea"/>
                <a:ea typeface="+mj-ea"/>
              </a:rPr>
              <a:t>새우편번호</a:t>
            </a:r>
            <a:r>
              <a:rPr lang="ko-KR" altLang="en-US" dirty="0" smtClean="0">
                <a:latin typeface="+mj-ea"/>
                <a:ea typeface="+mj-ea"/>
              </a:rPr>
              <a:t> </a:t>
            </a:r>
            <a:r>
              <a:rPr lang="en-US" altLang="ko-KR" dirty="0" smtClean="0">
                <a:latin typeface="+mj-ea"/>
                <a:ea typeface="+mj-ea"/>
              </a:rPr>
              <a:t>“</a:t>
            </a:r>
            <a:r>
              <a:rPr lang="ko-KR" altLang="en-US" dirty="0" err="1" smtClean="0">
                <a:latin typeface="+mj-ea"/>
                <a:ea typeface="+mj-ea"/>
              </a:rPr>
              <a:t>지도에서입력</a:t>
            </a:r>
            <a:r>
              <a:rPr lang="en-US" altLang="ko-KR" dirty="0" smtClean="0">
                <a:latin typeface="+mj-ea"/>
                <a:ea typeface="+mj-ea"/>
              </a:rPr>
              <a:t>”</a:t>
            </a:r>
            <a:r>
              <a:rPr lang="ko-KR" altLang="en-US" dirty="0" smtClean="0">
                <a:latin typeface="+mj-ea"/>
                <a:ea typeface="+mj-ea"/>
              </a:rPr>
              <a:t>을 클릭한 후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ko-KR" altLang="en-US" dirty="0" smtClean="0">
                <a:latin typeface="+mj-ea"/>
                <a:ea typeface="+mj-ea"/>
              </a:rPr>
              <a:t>건물을 검색 선택합니다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smtClean="0">
                <a:latin typeface="+mj-ea"/>
                <a:ea typeface="+mj-ea"/>
              </a:rPr>
              <a:t>선택된 </a:t>
            </a:r>
            <a:r>
              <a:rPr lang="ko-KR" altLang="en-US" dirty="0" err="1" smtClean="0">
                <a:latin typeface="+mj-ea"/>
                <a:ea typeface="+mj-ea"/>
              </a:rPr>
              <a:t>도로명</a:t>
            </a:r>
            <a:r>
              <a:rPr lang="ko-KR" altLang="en-US" dirty="0" smtClean="0">
                <a:latin typeface="+mj-ea"/>
                <a:ea typeface="+mj-ea"/>
              </a:rPr>
              <a:t> 주소 키워드로 </a:t>
            </a:r>
            <a:r>
              <a:rPr lang="ko-KR" altLang="en-US" dirty="0" err="1" smtClean="0">
                <a:latin typeface="+mj-ea"/>
                <a:ea typeface="+mj-ea"/>
              </a:rPr>
              <a:t>새우편번호를</a:t>
            </a:r>
            <a:r>
              <a:rPr lang="ko-KR" altLang="en-US" dirty="0" smtClean="0">
                <a:latin typeface="+mj-ea"/>
                <a:ea typeface="+mj-ea"/>
              </a:rPr>
              <a:t> 검색하면 간단히 해결</a:t>
            </a:r>
            <a:r>
              <a:rPr lang="en-US" altLang="ko-KR" dirty="0" smtClean="0">
                <a:latin typeface="+mj-ea"/>
                <a:ea typeface="+mj-ea"/>
              </a:rPr>
              <a:t>~. </a:t>
            </a:r>
            <a:r>
              <a:rPr lang="ko-KR" altLang="en-US" dirty="0" err="1" smtClean="0">
                <a:latin typeface="+mj-ea"/>
                <a:ea typeface="+mj-ea"/>
              </a:rPr>
              <a:t>도로명</a:t>
            </a:r>
            <a:r>
              <a:rPr lang="ko-KR" altLang="en-US" dirty="0" smtClean="0">
                <a:latin typeface="+mj-ea"/>
                <a:ea typeface="+mj-ea"/>
              </a:rPr>
              <a:t> 주소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ko-KR" altLang="en-US" dirty="0" err="1" smtClean="0">
                <a:latin typeface="+mj-ea"/>
                <a:ea typeface="+mj-ea"/>
              </a:rPr>
              <a:t>새우편번호</a:t>
            </a:r>
            <a:r>
              <a:rPr lang="ko-KR" altLang="en-US" dirty="0" smtClean="0">
                <a:latin typeface="+mj-ea"/>
                <a:ea typeface="+mj-ea"/>
              </a:rPr>
              <a:t> 외우지 말고</a:t>
            </a:r>
            <a:r>
              <a:rPr lang="en-US" altLang="ko-KR" dirty="0" smtClean="0">
                <a:latin typeface="+mj-ea"/>
                <a:ea typeface="+mj-ea"/>
              </a:rPr>
              <a:t>,</a:t>
            </a:r>
            <a:r>
              <a:rPr lang="ko-KR" altLang="en-US" dirty="0" smtClean="0">
                <a:latin typeface="+mj-ea"/>
                <a:ea typeface="+mj-ea"/>
              </a:rPr>
              <a:t> 지도에서 한 번에 검색하세요</a:t>
            </a:r>
            <a:r>
              <a:rPr lang="en-US" altLang="ko-KR" dirty="0" smtClean="0">
                <a:latin typeface="+mj-ea"/>
                <a:ea typeface="+mj-ea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dirty="0" smtClean="0"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8949" y="296063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☆</a:t>
            </a:r>
            <a:r>
              <a:rPr lang="en-US" altLang="ko-KR" dirty="0" smtClean="0">
                <a:latin typeface="+mj-ea"/>
                <a:ea typeface="+mj-ea"/>
              </a:rPr>
              <a:t> </a:t>
            </a:r>
            <a:r>
              <a:rPr lang="ko-KR" altLang="en-US" dirty="0" smtClean="0">
                <a:latin typeface="+mj-ea"/>
                <a:ea typeface="+mj-ea"/>
              </a:rPr>
              <a:t>실생활 활용 예 </a:t>
            </a:r>
            <a:r>
              <a:rPr lang="en-US" altLang="ko-KR" dirty="0" smtClean="0">
                <a:latin typeface="+mj-ea"/>
                <a:ea typeface="+mj-ea"/>
              </a:rPr>
              <a:t>(1)</a:t>
            </a:r>
            <a:endParaRPr lang="ko-KR" altLang="en-US" dirty="0">
              <a:latin typeface="+mj-ea"/>
              <a:ea typeface="+mj-ea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6397564"/>
              </p:ext>
            </p:extLst>
          </p:nvPr>
        </p:nvGraphicFramePr>
        <p:xfrm>
          <a:off x="971938" y="1350310"/>
          <a:ext cx="1489844" cy="2644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7" name="사진" r:id="rId4" imgW="3304440" imgH="5866560" progId="StaticDib">
                  <p:embed/>
                </p:oleObj>
              </mc:Choice>
              <mc:Fallback>
                <p:oleObj name="사진" r:id="rId4" imgW="3304440" imgH="586656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1938" y="1350310"/>
                        <a:ext cx="1489844" cy="2644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1039107"/>
              </p:ext>
            </p:extLst>
          </p:nvPr>
        </p:nvGraphicFramePr>
        <p:xfrm>
          <a:off x="3678331" y="1351612"/>
          <a:ext cx="1549666" cy="2641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8" name="사진" r:id="rId6" imgW="3352320" imgH="5714280" progId="StaticDib">
                  <p:embed/>
                </p:oleObj>
              </mc:Choice>
              <mc:Fallback>
                <p:oleObj name="사진" r:id="rId6" imgW="3352320" imgH="571428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78331" y="1351612"/>
                        <a:ext cx="1549666" cy="2641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4632648"/>
              </p:ext>
            </p:extLst>
          </p:nvPr>
        </p:nvGraphicFramePr>
        <p:xfrm>
          <a:off x="6516216" y="1340769"/>
          <a:ext cx="1530923" cy="2736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9" name="사진" r:id="rId8" imgW="3314160" imgH="5923800" progId="StaticDib">
                  <p:embed/>
                </p:oleObj>
              </mc:Choice>
              <mc:Fallback>
                <p:oleObj name="사진" r:id="rId8" imgW="3314160" imgH="592380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516216" y="1340769"/>
                        <a:ext cx="1530923" cy="2736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2100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563" y="835534"/>
            <a:ext cx="1872208" cy="366427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8948" y="4550053"/>
            <a:ext cx="85215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Q. </a:t>
            </a:r>
            <a:r>
              <a:rPr lang="ko-KR" altLang="en-US" dirty="0" smtClean="0">
                <a:latin typeface="+mj-ea"/>
                <a:ea typeface="+mj-ea"/>
              </a:rPr>
              <a:t>친구와 만난 연말 송년회 자리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smtClean="0">
                <a:latin typeface="+mj-ea"/>
                <a:ea typeface="+mj-ea"/>
              </a:rPr>
              <a:t>무언가 맛있는 음식으로 즐거운 저녁을 함께 하고 싶은데 생각나는 </a:t>
            </a:r>
            <a:r>
              <a:rPr lang="ko-KR" altLang="en-US" dirty="0" err="1" smtClean="0">
                <a:latin typeface="+mj-ea"/>
                <a:ea typeface="+mj-ea"/>
              </a:rPr>
              <a:t>맛집이</a:t>
            </a:r>
            <a:r>
              <a:rPr lang="ko-KR" altLang="en-US" dirty="0" smtClean="0">
                <a:latin typeface="+mj-ea"/>
                <a:ea typeface="+mj-ea"/>
              </a:rPr>
              <a:t> 없어요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err="1" smtClean="0">
                <a:latin typeface="+mj-ea"/>
                <a:ea typeface="+mj-ea"/>
              </a:rPr>
              <a:t>ㅠㅠ</a:t>
            </a:r>
            <a:endParaRPr lang="en-US" altLang="ko-KR" dirty="0" smtClean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dirty="0" smtClean="0">
                <a:latin typeface="+mj-ea"/>
                <a:ea typeface="+mj-ea"/>
              </a:rPr>
              <a:t>A. “</a:t>
            </a:r>
            <a:r>
              <a:rPr lang="ko-KR" altLang="en-US" dirty="0" err="1" smtClean="0">
                <a:latin typeface="+mj-ea"/>
                <a:ea typeface="+mj-ea"/>
              </a:rPr>
              <a:t>맛집</a:t>
            </a:r>
            <a:r>
              <a:rPr lang="ko-KR" altLang="en-US" dirty="0" smtClean="0">
                <a:latin typeface="+mj-ea"/>
                <a:ea typeface="+mj-ea"/>
              </a:rPr>
              <a:t> 검색</a:t>
            </a:r>
            <a:r>
              <a:rPr lang="en-US" altLang="ko-KR" dirty="0" smtClean="0">
                <a:latin typeface="+mj-ea"/>
                <a:ea typeface="+mj-ea"/>
              </a:rPr>
              <a:t>”API</a:t>
            </a:r>
            <a:r>
              <a:rPr lang="ko-KR" altLang="en-US" dirty="0" smtClean="0">
                <a:latin typeface="+mj-ea"/>
                <a:ea typeface="+mj-ea"/>
              </a:rPr>
              <a:t>를 실행하고 </a:t>
            </a:r>
            <a:r>
              <a:rPr lang="en-US" altLang="ko-KR" dirty="0" smtClean="0">
                <a:latin typeface="+mj-ea"/>
                <a:ea typeface="+mj-ea"/>
              </a:rPr>
              <a:t>“</a:t>
            </a:r>
            <a:r>
              <a:rPr lang="ko-KR" altLang="en-US" dirty="0" err="1" smtClean="0">
                <a:latin typeface="+mj-ea"/>
                <a:ea typeface="+mj-ea"/>
              </a:rPr>
              <a:t>내위치입력</a:t>
            </a:r>
            <a:r>
              <a:rPr lang="en-US" altLang="ko-KR" dirty="0" smtClean="0">
                <a:latin typeface="+mj-ea"/>
                <a:ea typeface="+mj-ea"/>
              </a:rPr>
              <a:t>”</a:t>
            </a:r>
            <a:r>
              <a:rPr lang="ko-KR" altLang="en-US" dirty="0" smtClean="0">
                <a:latin typeface="+mj-ea"/>
                <a:ea typeface="+mj-ea"/>
              </a:rPr>
              <a:t>하여 검색하세요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err="1" smtClean="0">
                <a:latin typeface="+mj-ea"/>
                <a:ea typeface="+mj-ea"/>
              </a:rPr>
              <a:t>내위치에</a:t>
            </a:r>
            <a:r>
              <a:rPr lang="ko-KR" altLang="en-US" dirty="0" smtClean="0">
                <a:latin typeface="+mj-ea"/>
                <a:ea typeface="+mj-ea"/>
              </a:rPr>
              <a:t> 기반한 </a:t>
            </a:r>
            <a:r>
              <a:rPr lang="ko-KR" altLang="en-US" dirty="0" err="1" smtClean="0">
                <a:latin typeface="+mj-ea"/>
                <a:ea typeface="+mj-ea"/>
              </a:rPr>
              <a:t>맛집내역이</a:t>
            </a:r>
            <a:r>
              <a:rPr lang="ko-KR" altLang="en-US" dirty="0" smtClean="0">
                <a:latin typeface="+mj-ea"/>
                <a:ea typeface="+mj-ea"/>
              </a:rPr>
              <a:t> 나옵니다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err="1" smtClean="0">
                <a:latin typeface="+mj-ea"/>
                <a:ea typeface="+mj-ea"/>
              </a:rPr>
              <a:t>맛집</a:t>
            </a:r>
            <a:r>
              <a:rPr lang="ko-KR" altLang="en-US" dirty="0" smtClean="0">
                <a:latin typeface="+mj-ea"/>
                <a:ea typeface="+mj-ea"/>
              </a:rPr>
              <a:t> </a:t>
            </a:r>
            <a:r>
              <a:rPr lang="ko-KR" altLang="en-US" dirty="0" err="1" smtClean="0">
                <a:latin typeface="+mj-ea"/>
                <a:ea typeface="+mj-ea"/>
              </a:rPr>
              <a:t>블로거들의</a:t>
            </a:r>
            <a:r>
              <a:rPr lang="ko-KR" altLang="en-US" dirty="0" smtClean="0">
                <a:latin typeface="+mj-ea"/>
                <a:ea typeface="+mj-ea"/>
              </a:rPr>
              <a:t> 평을 보고 저녁 먹으러 고고</a:t>
            </a:r>
            <a:r>
              <a:rPr lang="en-US" altLang="ko-KR" dirty="0" smtClean="0">
                <a:latin typeface="+mj-ea"/>
                <a:ea typeface="+mj-ea"/>
              </a:rPr>
              <a:t>~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98949" y="296063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☆</a:t>
            </a:r>
            <a:r>
              <a:rPr lang="en-US" altLang="ko-KR" dirty="0" smtClean="0">
                <a:latin typeface="+mj-ea"/>
                <a:ea typeface="+mj-ea"/>
              </a:rPr>
              <a:t> </a:t>
            </a:r>
            <a:r>
              <a:rPr lang="ko-KR" altLang="en-US" dirty="0" smtClean="0">
                <a:latin typeface="+mj-ea"/>
                <a:ea typeface="+mj-ea"/>
              </a:rPr>
              <a:t>실생활 활용 예 </a:t>
            </a:r>
            <a:r>
              <a:rPr lang="en-US" altLang="ko-KR" dirty="0" smtClean="0">
                <a:latin typeface="+mj-ea"/>
                <a:ea typeface="+mj-ea"/>
              </a:rPr>
              <a:t>(2)</a:t>
            </a:r>
            <a:endParaRPr lang="ko-KR" altLang="en-US" dirty="0">
              <a:latin typeface="+mj-ea"/>
              <a:ea typeface="+mj-ea"/>
            </a:endParaRP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683552"/>
              </p:ext>
            </p:extLst>
          </p:nvPr>
        </p:nvGraphicFramePr>
        <p:xfrm>
          <a:off x="2444260" y="1293991"/>
          <a:ext cx="1468814" cy="27567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" name="사진" r:id="rId4" imgW="3780720" imgH="7094880" progId="StaticDib">
                  <p:embed/>
                </p:oleObj>
              </mc:Choice>
              <mc:Fallback>
                <p:oleObj name="사진" r:id="rId4" imgW="3780720" imgH="709488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44260" y="1293991"/>
                        <a:ext cx="1468814" cy="27567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249" y="797954"/>
            <a:ext cx="1872208" cy="3701849"/>
          </a:xfrm>
          <a:prstGeom prst="rect">
            <a:avLst/>
          </a:prstGeom>
        </p:spPr>
      </p:pic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467" y="1268760"/>
            <a:ext cx="1573773" cy="2797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4816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563" y="835534"/>
            <a:ext cx="1872208" cy="36642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785" y="835534"/>
            <a:ext cx="1872208" cy="366427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8948" y="4550053"/>
            <a:ext cx="85215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Q. </a:t>
            </a:r>
            <a:r>
              <a:rPr lang="ko-KR" altLang="en-US" dirty="0" smtClean="0">
                <a:latin typeface="+mj-ea"/>
                <a:ea typeface="+mj-ea"/>
              </a:rPr>
              <a:t>냉장고에 먹지 않고 쌓여만 가는 음식들</a:t>
            </a:r>
            <a:r>
              <a:rPr lang="en-US" altLang="ko-KR" dirty="0" smtClean="0">
                <a:latin typeface="+mj-ea"/>
                <a:ea typeface="+mj-ea"/>
              </a:rPr>
              <a:t>… </a:t>
            </a:r>
            <a:r>
              <a:rPr lang="ko-KR" altLang="en-US" dirty="0" smtClean="0">
                <a:latin typeface="+mj-ea"/>
                <a:ea typeface="+mj-ea"/>
              </a:rPr>
              <a:t>몬가 해결 방법이 있을까요</a:t>
            </a:r>
            <a:r>
              <a:rPr lang="en-US" altLang="ko-KR" dirty="0" smtClean="0">
                <a:latin typeface="+mj-ea"/>
                <a:ea typeface="+mj-ea"/>
              </a:rPr>
              <a:t>?</a:t>
            </a:r>
          </a:p>
          <a:p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dirty="0" smtClean="0">
                <a:latin typeface="+mj-ea"/>
                <a:ea typeface="+mj-ea"/>
              </a:rPr>
              <a:t>A. “</a:t>
            </a:r>
            <a:r>
              <a:rPr lang="ko-KR" altLang="en-US" dirty="0" err="1" smtClean="0">
                <a:latin typeface="+mj-ea"/>
                <a:ea typeface="+mj-ea"/>
              </a:rPr>
              <a:t>레시</a:t>
            </a:r>
            <a:r>
              <a:rPr lang="ko-KR" altLang="en-US" dirty="0" err="1">
                <a:latin typeface="+mj-ea"/>
                <a:ea typeface="+mj-ea"/>
              </a:rPr>
              <a:t>피</a:t>
            </a:r>
            <a:r>
              <a:rPr lang="ko-KR" altLang="en-US" dirty="0" smtClean="0">
                <a:latin typeface="+mj-ea"/>
                <a:ea typeface="+mj-ea"/>
              </a:rPr>
              <a:t> 검색</a:t>
            </a:r>
            <a:r>
              <a:rPr lang="en-US" altLang="ko-KR" dirty="0" smtClean="0">
                <a:latin typeface="+mj-ea"/>
                <a:ea typeface="+mj-ea"/>
              </a:rPr>
              <a:t>”API</a:t>
            </a:r>
            <a:r>
              <a:rPr lang="ko-KR" altLang="en-US" dirty="0" smtClean="0">
                <a:latin typeface="+mj-ea"/>
                <a:ea typeface="+mj-ea"/>
              </a:rPr>
              <a:t>를 실행하고 냉장고에 남은 음식재료를 넣어 보세요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smtClean="0">
                <a:latin typeface="+mj-ea"/>
                <a:ea typeface="+mj-ea"/>
              </a:rPr>
              <a:t>남은 음식재료로 요리할 수 있는 전문 </a:t>
            </a:r>
            <a:r>
              <a:rPr lang="ko-KR" altLang="en-US" dirty="0" err="1" smtClean="0">
                <a:latin typeface="+mj-ea"/>
                <a:ea typeface="+mj-ea"/>
              </a:rPr>
              <a:t>레시피들이</a:t>
            </a:r>
            <a:r>
              <a:rPr lang="ko-KR" altLang="en-US" dirty="0" smtClean="0">
                <a:latin typeface="+mj-ea"/>
                <a:ea typeface="+mj-ea"/>
              </a:rPr>
              <a:t> 소개됩니다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smtClean="0">
                <a:latin typeface="+mj-ea"/>
                <a:ea typeface="+mj-ea"/>
              </a:rPr>
              <a:t>오늘은 나도 요리사</a:t>
            </a:r>
            <a:r>
              <a:rPr lang="en-US" altLang="ko-KR" dirty="0">
                <a:latin typeface="+mj-ea"/>
                <a:ea typeface="+mj-ea"/>
              </a:rPr>
              <a:t>~</a:t>
            </a:r>
            <a:endParaRPr lang="en-US" altLang="ko-KR" dirty="0" smtClean="0"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8949" y="296063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☆</a:t>
            </a:r>
            <a:r>
              <a:rPr lang="en-US" altLang="ko-KR" dirty="0" smtClean="0">
                <a:latin typeface="+mj-ea"/>
                <a:ea typeface="+mj-ea"/>
              </a:rPr>
              <a:t> </a:t>
            </a:r>
            <a:r>
              <a:rPr lang="ko-KR" altLang="en-US" dirty="0" smtClean="0">
                <a:latin typeface="+mj-ea"/>
                <a:ea typeface="+mj-ea"/>
              </a:rPr>
              <a:t>실생활 활용 예 </a:t>
            </a:r>
            <a:r>
              <a:rPr lang="en-US" altLang="ko-KR" dirty="0" smtClean="0">
                <a:latin typeface="+mj-ea"/>
                <a:ea typeface="+mj-ea"/>
              </a:rPr>
              <a:t>(3)</a:t>
            </a:r>
            <a:endParaRPr lang="ko-KR" altLang="en-US" dirty="0">
              <a:latin typeface="+mj-ea"/>
              <a:ea typeface="+mj-ea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341208"/>
              </p:ext>
            </p:extLst>
          </p:nvPr>
        </p:nvGraphicFramePr>
        <p:xfrm>
          <a:off x="2411760" y="1340769"/>
          <a:ext cx="1488177" cy="2736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9" name="사진" r:id="rId4" imgW="3552120" imgH="6533280" progId="StaticDib">
                  <p:embed/>
                </p:oleObj>
              </mc:Choice>
              <mc:Fallback>
                <p:oleObj name="사진" r:id="rId4" imgW="3552120" imgH="653328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11760" y="1340769"/>
                        <a:ext cx="1488177" cy="2736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52" y="1268761"/>
            <a:ext cx="1579675" cy="280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4182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76763" y="764704"/>
            <a:ext cx="842493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+mj-ea"/>
                <a:ea typeface="+mj-ea"/>
              </a:rPr>
              <a:t>♧ </a:t>
            </a:r>
            <a:r>
              <a:rPr lang="en-US" altLang="ko-KR" sz="1600" dirty="0" smtClean="0">
                <a:latin typeface="+mj-ea"/>
                <a:ea typeface="+mj-ea"/>
              </a:rPr>
              <a:t>OPEN API</a:t>
            </a:r>
            <a:r>
              <a:rPr lang="ko-KR" altLang="en-US" sz="1600" dirty="0" smtClean="0">
                <a:latin typeface="+mj-ea"/>
                <a:ea typeface="+mj-ea"/>
              </a:rPr>
              <a:t>를 사용하여 실생활에 활용할 유용한 정보들은 무수히 많이 있습니다</a:t>
            </a:r>
            <a:r>
              <a:rPr lang="en-US" altLang="ko-KR" sz="1600" dirty="0" smtClean="0">
                <a:latin typeface="+mj-ea"/>
                <a:ea typeface="+mj-ea"/>
              </a:rPr>
              <a:t>.</a:t>
            </a:r>
          </a:p>
          <a:p>
            <a:r>
              <a:rPr lang="en-US" altLang="ko-KR" sz="1600" dirty="0">
                <a:latin typeface="+mj-ea"/>
                <a:ea typeface="+mj-ea"/>
              </a:rPr>
              <a:t> </a:t>
            </a:r>
            <a:r>
              <a:rPr lang="ko-KR" altLang="en-US" sz="1600" dirty="0" smtClean="0">
                <a:latin typeface="+mj-ea"/>
                <a:ea typeface="+mj-ea"/>
              </a:rPr>
              <a:t> </a:t>
            </a:r>
            <a:r>
              <a:rPr lang="en-US" altLang="ko-KR" sz="1600" dirty="0" smtClean="0">
                <a:latin typeface="+mj-ea"/>
                <a:ea typeface="+mj-ea"/>
              </a:rPr>
              <a:t>. </a:t>
            </a:r>
            <a:r>
              <a:rPr lang="ko-KR" altLang="en-US" sz="1600" dirty="0" smtClean="0">
                <a:latin typeface="+mj-ea"/>
                <a:ea typeface="+mj-ea"/>
              </a:rPr>
              <a:t>휴일에 운영하는 약국을 찾고 싶은데</a:t>
            </a:r>
            <a:r>
              <a:rPr lang="en-US" altLang="ko-KR" sz="1600" dirty="0" smtClean="0">
                <a:latin typeface="+mj-ea"/>
                <a:ea typeface="+mj-ea"/>
              </a:rPr>
              <a:t>…</a:t>
            </a:r>
            <a:endParaRPr lang="en-US" altLang="ko-KR" sz="1600" dirty="0">
              <a:latin typeface="+mj-ea"/>
              <a:ea typeface="+mj-ea"/>
            </a:endParaRPr>
          </a:p>
          <a:p>
            <a:r>
              <a:rPr lang="en-US" altLang="ko-KR" sz="1600" dirty="0" smtClean="0">
                <a:latin typeface="+mj-ea"/>
                <a:ea typeface="+mj-ea"/>
              </a:rPr>
              <a:t>  . </a:t>
            </a:r>
            <a:r>
              <a:rPr lang="ko-KR" altLang="en-US" sz="1600" dirty="0" smtClean="0">
                <a:latin typeface="+mj-ea"/>
                <a:ea typeface="+mj-ea"/>
              </a:rPr>
              <a:t>어제 버스에 놓고 내린 핸드폰을 찾고 싶은데</a:t>
            </a:r>
            <a:r>
              <a:rPr lang="en-US" altLang="ko-KR" sz="1600" dirty="0" smtClean="0">
                <a:latin typeface="+mj-ea"/>
                <a:ea typeface="+mj-ea"/>
              </a:rPr>
              <a:t>…</a:t>
            </a:r>
            <a:endParaRPr lang="en-US" altLang="ko-KR" sz="1600" dirty="0">
              <a:latin typeface="+mj-ea"/>
              <a:ea typeface="+mj-ea"/>
            </a:endParaRPr>
          </a:p>
          <a:p>
            <a:r>
              <a:rPr lang="en-US" altLang="ko-KR" sz="1600" dirty="0" smtClean="0">
                <a:latin typeface="+mj-ea"/>
                <a:ea typeface="+mj-ea"/>
              </a:rPr>
              <a:t>  . </a:t>
            </a:r>
            <a:r>
              <a:rPr lang="ko-KR" altLang="en-US" sz="1600" dirty="0" err="1" smtClean="0">
                <a:latin typeface="+mj-ea"/>
                <a:ea typeface="+mj-ea"/>
              </a:rPr>
              <a:t>마트에서</a:t>
            </a:r>
            <a:r>
              <a:rPr lang="ko-KR" altLang="en-US" sz="1600" dirty="0" smtClean="0">
                <a:latin typeface="+mj-ea"/>
                <a:ea typeface="+mj-ea"/>
              </a:rPr>
              <a:t> 세일하는 상품이 정말 최저가일까</a:t>
            </a:r>
            <a:r>
              <a:rPr lang="en-US" altLang="ko-KR" sz="1600" dirty="0" smtClean="0">
                <a:latin typeface="+mj-ea"/>
                <a:ea typeface="+mj-ea"/>
              </a:rPr>
              <a:t>?</a:t>
            </a:r>
          </a:p>
          <a:p>
            <a:r>
              <a:rPr lang="en-US" altLang="ko-KR" sz="1600" dirty="0">
                <a:latin typeface="+mj-ea"/>
                <a:ea typeface="+mj-ea"/>
              </a:rPr>
              <a:t> </a:t>
            </a:r>
            <a:r>
              <a:rPr lang="en-US" altLang="ko-KR" sz="1600" dirty="0" smtClean="0">
                <a:latin typeface="+mj-ea"/>
                <a:ea typeface="+mj-ea"/>
              </a:rPr>
              <a:t> . </a:t>
            </a:r>
            <a:r>
              <a:rPr lang="ko-KR" altLang="en-US" sz="1600" dirty="0" smtClean="0">
                <a:latin typeface="+mj-ea"/>
                <a:ea typeface="+mj-ea"/>
              </a:rPr>
              <a:t>등본이 급히 필요한데</a:t>
            </a:r>
            <a:r>
              <a:rPr lang="en-US" altLang="ko-KR" sz="1600" dirty="0" smtClean="0">
                <a:latin typeface="+mj-ea"/>
                <a:ea typeface="+mj-ea"/>
              </a:rPr>
              <a:t>, </a:t>
            </a:r>
            <a:r>
              <a:rPr lang="ko-KR" altLang="en-US" sz="1600" dirty="0" smtClean="0">
                <a:latin typeface="+mj-ea"/>
                <a:ea typeface="+mj-ea"/>
              </a:rPr>
              <a:t>내 주변에서 가장 가까운 동사무소는 어디지</a:t>
            </a:r>
            <a:r>
              <a:rPr lang="en-US" altLang="ko-KR" sz="1600" dirty="0" smtClean="0">
                <a:latin typeface="+mj-ea"/>
                <a:ea typeface="+mj-ea"/>
              </a:rPr>
              <a:t>?</a:t>
            </a:r>
          </a:p>
          <a:p>
            <a:r>
              <a:rPr lang="en-US" altLang="ko-KR" sz="1600" dirty="0">
                <a:latin typeface="+mj-ea"/>
                <a:ea typeface="+mj-ea"/>
              </a:rPr>
              <a:t> </a:t>
            </a:r>
            <a:r>
              <a:rPr lang="en-US" altLang="ko-KR" sz="1600" dirty="0" smtClean="0">
                <a:latin typeface="+mj-ea"/>
                <a:ea typeface="+mj-ea"/>
              </a:rPr>
              <a:t> . </a:t>
            </a:r>
            <a:r>
              <a:rPr lang="ko-KR" altLang="en-US" sz="1600" dirty="0" smtClean="0">
                <a:latin typeface="+mj-ea"/>
                <a:ea typeface="+mj-ea"/>
              </a:rPr>
              <a:t>가족여행을 왔는데</a:t>
            </a:r>
            <a:r>
              <a:rPr lang="en-US" altLang="ko-KR" sz="1600" dirty="0" smtClean="0">
                <a:latin typeface="+mj-ea"/>
                <a:ea typeface="+mj-ea"/>
              </a:rPr>
              <a:t>, </a:t>
            </a:r>
            <a:r>
              <a:rPr lang="ko-KR" altLang="en-US" sz="1600" dirty="0" smtClean="0">
                <a:latin typeface="+mj-ea"/>
                <a:ea typeface="+mj-ea"/>
              </a:rPr>
              <a:t>이 근처에 가 볼만한 행사나 여행지가 있나</a:t>
            </a:r>
            <a:r>
              <a:rPr lang="en-US" altLang="ko-KR" sz="1600" dirty="0" smtClean="0">
                <a:latin typeface="+mj-ea"/>
                <a:ea typeface="+mj-ea"/>
              </a:rPr>
              <a:t>?</a:t>
            </a:r>
          </a:p>
          <a:p>
            <a:r>
              <a:rPr lang="en-US" altLang="ko-KR" sz="1600" dirty="0">
                <a:latin typeface="+mj-ea"/>
                <a:ea typeface="+mj-ea"/>
              </a:rPr>
              <a:t> </a:t>
            </a:r>
            <a:r>
              <a:rPr lang="en-US" altLang="ko-KR" sz="1600" dirty="0" smtClean="0">
                <a:latin typeface="+mj-ea"/>
                <a:ea typeface="+mj-ea"/>
              </a:rPr>
              <a:t> . </a:t>
            </a:r>
            <a:r>
              <a:rPr lang="ko-KR" altLang="en-US" sz="1600" dirty="0" smtClean="0">
                <a:latin typeface="+mj-ea"/>
                <a:ea typeface="+mj-ea"/>
              </a:rPr>
              <a:t>요사이 황사가 심한데</a:t>
            </a:r>
            <a:r>
              <a:rPr lang="en-US" altLang="ko-KR" sz="1600" dirty="0" smtClean="0">
                <a:latin typeface="+mj-ea"/>
                <a:ea typeface="+mj-ea"/>
              </a:rPr>
              <a:t>, </a:t>
            </a:r>
            <a:r>
              <a:rPr lang="ko-KR" altLang="en-US" sz="1600" dirty="0" smtClean="0">
                <a:latin typeface="+mj-ea"/>
                <a:ea typeface="+mj-ea"/>
              </a:rPr>
              <a:t>대기지수가 어떻게 되지</a:t>
            </a:r>
            <a:r>
              <a:rPr lang="en-US" altLang="ko-KR" sz="1600" dirty="0" smtClean="0">
                <a:latin typeface="+mj-ea"/>
                <a:ea typeface="+mj-ea"/>
              </a:rPr>
              <a:t>?</a:t>
            </a:r>
          </a:p>
          <a:p>
            <a:r>
              <a:rPr lang="en-US" altLang="ko-KR" sz="1600" dirty="0">
                <a:latin typeface="+mj-ea"/>
                <a:ea typeface="+mj-ea"/>
              </a:rPr>
              <a:t> </a:t>
            </a:r>
            <a:r>
              <a:rPr lang="en-US" altLang="ko-KR" sz="1600" dirty="0" smtClean="0">
                <a:latin typeface="+mj-ea"/>
                <a:ea typeface="+mj-ea"/>
              </a:rPr>
              <a:t> . </a:t>
            </a:r>
            <a:r>
              <a:rPr lang="ko-KR" altLang="en-US" sz="1600" dirty="0" err="1" smtClean="0">
                <a:latin typeface="+mj-ea"/>
                <a:ea typeface="+mj-ea"/>
              </a:rPr>
              <a:t>휴일날</a:t>
            </a:r>
            <a:r>
              <a:rPr lang="ko-KR" altLang="en-US" sz="1600" dirty="0" smtClean="0">
                <a:latin typeface="+mj-ea"/>
                <a:ea typeface="+mj-ea"/>
              </a:rPr>
              <a:t> 심심한데</a:t>
            </a:r>
            <a:r>
              <a:rPr lang="en-US" altLang="ko-KR" sz="1600" dirty="0" smtClean="0">
                <a:latin typeface="+mj-ea"/>
                <a:ea typeface="+mj-ea"/>
              </a:rPr>
              <a:t>, </a:t>
            </a:r>
            <a:r>
              <a:rPr lang="ko-KR" altLang="en-US" sz="1600" dirty="0" smtClean="0">
                <a:latin typeface="+mj-ea"/>
                <a:ea typeface="+mj-ea"/>
              </a:rPr>
              <a:t>요즘 볼만한 영화가 뭘까</a:t>
            </a:r>
            <a:r>
              <a:rPr lang="en-US" altLang="ko-KR" sz="1600" dirty="0" smtClean="0">
                <a:latin typeface="+mj-ea"/>
                <a:ea typeface="+mj-ea"/>
              </a:rPr>
              <a:t>?</a:t>
            </a:r>
          </a:p>
          <a:p>
            <a:endParaRPr lang="en-US" altLang="ko-KR" sz="1600" dirty="0">
              <a:latin typeface="+mj-ea"/>
              <a:ea typeface="+mj-ea"/>
            </a:endParaRPr>
          </a:p>
          <a:p>
            <a:endParaRPr lang="en-US" altLang="ko-KR" sz="1600" dirty="0" smtClean="0">
              <a:latin typeface="+mj-ea"/>
              <a:ea typeface="+mj-ea"/>
            </a:endParaRPr>
          </a:p>
          <a:p>
            <a:r>
              <a:rPr lang="en-US" altLang="ko-KR" sz="1600" dirty="0" smtClean="0">
                <a:latin typeface="+mj-ea"/>
                <a:ea typeface="+mj-ea"/>
              </a:rPr>
              <a:t> MY API</a:t>
            </a:r>
            <a:r>
              <a:rPr lang="ko-KR" altLang="en-US" sz="1600" dirty="0" smtClean="0">
                <a:latin typeface="+mj-ea"/>
                <a:ea typeface="+mj-ea"/>
              </a:rPr>
              <a:t>는 유용한 공공정보들을 적극적으로 공유하고 소통하여 사용자들이 유익하게 사용할 수 있는 정보 전달에 초점을 맞추었습니다</a:t>
            </a:r>
            <a:r>
              <a:rPr lang="en-US" altLang="ko-KR" sz="1600" dirty="0" smtClean="0">
                <a:latin typeface="+mj-ea"/>
                <a:ea typeface="+mj-ea"/>
              </a:rPr>
              <a:t>.</a:t>
            </a:r>
          </a:p>
          <a:p>
            <a:r>
              <a:rPr lang="en-US" altLang="ko-KR" sz="1600" dirty="0" smtClean="0">
                <a:latin typeface="+mj-ea"/>
                <a:ea typeface="+mj-ea"/>
              </a:rPr>
              <a:t> </a:t>
            </a:r>
            <a:r>
              <a:rPr lang="ko-KR" altLang="en-US" sz="1600" dirty="0" smtClean="0">
                <a:latin typeface="+mj-ea"/>
                <a:ea typeface="+mj-ea"/>
              </a:rPr>
              <a:t>이미 </a:t>
            </a:r>
            <a:r>
              <a:rPr lang="en-US" altLang="ko-KR" sz="1600" dirty="0" smtClean="0">
                <a:latin typeface="+mj-ea"/>
                <a:ea typeface="+mj-ea"/>
              </a:rPr>
              <a:t>27</a:t>
            </a:r>
            <a:r>
              <a:rPr lang="ko-KR" altLang="en-US" sz="1600" dirty="0" smtClean="0">
                <a:latin typeface="+mj-ea"/>
                <a:ea typeface="+mj-ea"/>
              </a:rPr>
              <a:t>개의 </a:t>
            </a:r>
            <a:r>
              <a:rPr lang="en-US" altLang="ko-KR" sz="1600" dirty="0" smtClean="0">
                <a:latin typeface="+mj-ea"/>
                <a:ea typeface="+mj-ea"/>
              </a:rPr>
              <a:t>APP</a:t>
            </a:r>
            <a:r>
              <a:rPr lang="ko-KR" altLang="en-US" sz="1600" dirty="0" smtClean="0">
                <a:latin typeface="+mj-ea"/>
                <a:ea typeface="+mj-ea"/>
              </a:rPr>
              <a:t>을 하나의 </a:t>
            </a:r>
            <a:r>
              <a:rPr lang="en-US" altLang="ko-KR" sz="1600" dirty="0" smtClean="0">
                <a:latin typeface="+mj-ea"/>
                <a:ea typeface="+mj-ea"/>
              </a:rPr>
              <a:t>APP</a:t>
            </a:r>
            <a:r>
              <a:rPr lang="ko-KR" altLang="en-US" sz="1600" dirty="0" smtClean="0">
                <a:latin typeface="+mj-ea"/>
                <a:ea typeface="+mj-ea"/>
              </a:rPr>
              <a:t>에 담아</a:t>
            </a:r>
            <a:r>
              <a:rPr lang="en-US" altLang="ko-KR" sz="1600" dirty="0" smtClean="0">
                <a:latin typeface="+mj-ea"/>
                <a:ea typeface="+mj-ea"/>
              </a:rPr>
              <a:t>,</a:t>
            </a:r>
            <a:r>
              <a:rPr lang="ko-KR" altLang="en-US" sz="1600" dirty="0" smtClean="0">
                <a:latin typeface="+mj-ea"/>
                <a:ea typeface="+mj-ea"/>
              </a:rPr>
              <a:t> </a:t>
            </a:r>
            <a:r>
              <a:rPr lang="en-US" altLang="ko-KR" sz="1600" dirty="0" smtClean="0">
                <a:latin typeface="+mj-ea"/>
                <a:ea typeface="+mj-ea"/>
              </a:rPr>
              <a:t>ALL IN ONE </a:t>
            </a:r>
            <a:r>
              <a:rPr lang="ko-KR" altLang="en-US" sz="1600" dirty="0" smtClean="0">
                <a:latin typeface="+mj-ea"/>
                <a:ea typeface="+mj-ea"/>
              </a:rPr>
              <a:t>역할을 하는 </a:t>
            </a:r>
            <a:r>
              <a:rPr lang="en-US" altLang="ko-KR" sz="1600" dirty="0" smtClean="0">
                <a:latin typeface="+mj-ea"/>
                <a:ea typeface="+mj-ea"/>
              </a:rPr>
              <a:t>platform </a:t>
            </a:r>
            <a:r>
              <a:rPr lang="ko-KR" altLang="en-US" sz="1600" dirty="0" smtClean="0">
                <a:latin typeface="+mj-ea"/>
                <a:ea typeface="+mj-ea"/>
              </a:rPr>
              <a:t>성격의 </a:t>
            </a:r>
            <a:r>
              <a:rPr lang="en-US" altLang="ko-KR" sz="1600" dirty="0" smtClean="0">
                <a:latin typeface="+mj-ea"/>
                <a:ea typeface="+mj-ea"/>
              </a:rPr>
              <a:t>MY API</a:t>
            </a:r>
            <a:r>
              <a:rPr lang="ko-KR" altLang="en-US" sz="1600" dirty="0">
                <a:latin typeface="+mj-ea"/>
                <a:ea typeface="+mj-ea"/>
              </a:rPr>
              <a:t>로</a:t>
            </a:r>
            <a:r>
              <a:rPr lang="ko-KR" altLang="en-US" sz="1600" dirty="0" smtClean="0">
                <a:latin typeface="+mj-ea"/>
                <a:ea typeface="+mj-ea"/>
              </a:rPr>
              <a:t> 개발되었습니다</a:t>
            </a:r>
            <a:r>
              <a:rPr lang="en-US" altLang="ko-KR" sz="1600" dirty="0" smtClean="0">
                <a:latin typeface="+mj-ea"/>
                <a:ea typeface="+mj-ea"/>
              </a:rPr>
              <a:t>.</a:t>
            </a:r>
            <a:endParaRPr lang="en-US" altLang="ko-KR" sz="1600" dirty="0">
              <a:latin typeface="+mj-ea"/>
              <a:ea typeface="+mj-ea"/>
            </a:endParaRPr>
          </a:p>
          <a:p>
            <a:r>
              <a:rPr lang="en-US" altLang="ko-KR" sz="1600" dirty="0" smtClean="0">
                <a:latin typeface="+mj-ea"/>
                <a:ea typeface="+mj-ea"/>
              </a:rPr>
              <a:t> </a:t>
            </a:r>
            <a:r>
              <a:rPr lang="ko-KR" altLang="en-US" sz="1600" dirty="0" smtClean="0">
                <a:latin typeface="+mj-ea"/>
                <a:ea typeface="+mj-ea"/>
              </a:rPr>
              <a:t>앞으로도 실시간 교통정보</a:t>
            </a:r>
            <a:r>
              <a:rPr lang="en-US" altLang="ko-KR" sz="1600" dirty="0" smtClean="0">
                <a:latin typeface="+mj-ea"/>
                <a:ea typeface="+mj-ea"/>
              </a:rPr>
              <a:t>, </a:t>
            </a:r>
            <a:r>
              <a:rPr lang="ko-KR" altLang="en-US" sz="1600" dirty="0" smtClean="0">
                <a:latin typeface="+mj-ea"/>
                <a:ea typeface="+mj-ea"/>
              </a:rPr>
              <a:t>취업정보 등</a:t>
            </a:r>
            <a:r>
              <a:rPr lang="en-US" altLang="ko-KR" sz="1600" dirty="0" smtClean="0">
                <a:latin typeface="+mj-ea"/>
                <a:ea typeface="+mj-ea"/>
              </a:rPr>
              <a:t>… </a:t>
            </a:r>
            <a:r>
              <a:rPr lang="ko-KR" altLang="en-US" sz="1600" dirty="0" smtClean="0">
                <a:latin typeface="+mj-ea"/>
                <a:ea typeface="+mj-ea"/>
              </a:rPr>
              <a:t>다양한 </a:t>
            </a:r>
            <a:r>
              <a:rPr lang="en-US" altLang="ko-KR" sz="1600" dirty="0" smtClean="0">
                <a:latin typeface="+mj-ea"/>
                <a:ea typeface="+mj-ea"/>
              </a:rPr>
              <a:t>OPEN API</a:t>
            </a:r>
            <a:r>
              <a:rPr lang="ko-KR" altLang="en-US" sz="1600" dirty="0" smtClean="0">
                <a:latin typeface="+mj-ea"/>
                <a:ea typeface="+mj-ea"/>
              </a:rPr>
              <a:t>를 계속</a:t>
            </a:r>
            <a:r>
              <a:rPr lang="en-US" altLang="ko-KR" sz="1600" dirty="0" smtClean="0">
                <a:latin typeface="+mj-ea"/>
                <a:ea typeface="+mj-ea"/>
              </a:rPr>
              <a:t> </a:t>
            </a:r>
            <a:r>
              <a:rPr lang="ko-KR" altLang="en-US" sz="1600" dirty="0" smtClean="0">
                <a:latin typeface="+mj-ea"/>
                <a:ea typeface="+mj-ea"/>
              </a:rPr>
              <a:t>추가 업데이트하여 사용자들이 </a:t>
            </a:r>
            <a:r>
              <a:rPr lang="en-US" altLang="ko-KR" sz="1600" dirty="0" smtClean="0">
                <a:latin typeface="+mj-ea"/>
                <a:ea typeface="+mj-ea"/>
              </a:rPr>
              <a:t>OPEN API</a:t>
            </a:r>
            <a:r>
              <a:rPr lang="ko-KR" altLang="en-US" sz="1600" dirty="0" smtClean="0">
                <a:latin typeface="+mj-ea"/>
                <a:ea typeface="+mj-ea"/>
              </a:rPr>
              <a:t>를 더 친숙하고 유용하게 사용할 수 있도록 최선을 다 하겠습니다</a:t>
            </a:r>
            <a:r>
              <a:rPr lang="en-US" altLang="ko-KR" sz="1600" dirty="0" smtClean="0">
                <a:latin typeface="+mj-ea"/>
                <a:ea typeface="+mj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7571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915817" y="2780927"/>
            <a:ext cx="3096344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/>
            </a:scene3d>
            <a:sp3d extrusionH="57150" prstMaterial="plastic">
              <a:bevelT w="12700" h="12700"/>
            </a:sp3d>
          </a:bodyPr>
          <a:lstStyle/>
          <a:p>
            <a:pPr algn="l"/>
            <a:r>
              <a:rPr lang="ko-KR" altLang="en-US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  <a:ea typeface="+mn-ea"/>
                <a:cs typeface="Arial" pitchFamily="34" charset="0"/>
              </a:rPr>
              <a:t>감사합니다</a:t>
            </a:r>
            <a:endParaRPr lang="ko-KR" altLang="en-US" sz="4400" b="1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</a:effectLst>
              <a:latin typeface="+mn-ea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4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93" y="116632"/>
            <a:ext cx="2956560" cy="5937504"/>
          </a:xfrm>
          <a:prstGeom prst="rect">
            <a:avLst/>
          </a:prstGeom>
        </p:spPr>
      </p:pic>
      <p:pic>
        <p:nvPicPr>
          <p:cNvPr id="1030" name="Picture 6" descr="D:\test\test2\platforms\android\res\drawable-port-hdpi\scree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252" y="782037"/>
            <a:ext cx="2674843" cy="4752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947528" y="665395"/>
            <a:ext cx="5112568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>
                <a:latin typeface="+mj-ea"/>
                <a:ea typeface="+mj-ea"/>
              </a:rPr>
              <a:t>APP </a:t>
            </a:r>
            <a:r>
              <a:rPr lang="ko-KR" altLang="en-US" dirty="0" smtClean="0">
                <a:latin typeface="+mj-ea"/>
                <a:ea typeface="+mj-ea"/>
              </a:rPr>
              <a:t>명 </a:t>
            </a:r>
            <a:r>
              <a:rPr lang="en-US" altLang="ko-KR" dirty="0" smtClean="0">
                <a:latin typeface="+mj-ea"/>
                <a:ea typeface="+mj-ea"/>
              </a:rPr>
              <a:t>: MY API (</a:t>
            </a:r>
            <a:r>
              <a:rPr lang="ko-KR" altLang="en-US" dirty="0" smtClean="0">
                <a:latin typeface="+mj-ea"/>
                <a:ea typeface="+mj-ea"/>
              </a:rPr>
              <a:t>공공</a:t>
            </a:r>
            <a:r>
              <a:rPr lang="en-US" altLang="ko-KR" dirty="0" smtClean="0">
                <a:latin typeface="+mj-ea"/>
                <a:ea typeface="+mj-ea"/>
              </a:rPr>
              <a:t>API </a:t>
            </a:r>
            <a:r>
              <a:rPr lang="ko-KR" altLang="en-US" dirty="0" smtClean="0">
                <a:latin typeface="+mj-ea"/>
                <a:ea typeface="+mj-ea"/>
              </a:rPr>
              <a:t>모음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dirty="0" smtClean="0">
              <a:latin typeface="+mj-ea"/>
              <a:ea typeface="+mj-ea"/>
            </a:endParaRPr>
          </a:p>
          <a:p>
            <a:r>
              <a:rPr lang="en-US" altLang="ko-KR" dirty="0" smtClean="0">
                <a:latin typeface="+mj-ea"/>
                <a:ea typeface="+mj-ea"/>
              </a:rPr>
              <a:t>2. </a:t>
            </a:r>
            <a:r>
              <a:rPr lang="ko-KR" altLang="en-US" dirty="0" smtClean="0">
                <a:latin typeface="+mj-ea"/>
                <a:ea typeface="+mj-ea"/>
              </a:rPr>
              <a:t>개발 동기 </a:t>
            </a:r>
            <a:r>
              <a:rPr lang="en-US" altLang="ko-KR" dirty="0" smtClean="0">
                <a:latin typeface="+mj-ea"/>
                <a:ea typeface="+mj-ea"/>
              </a:rPr>
              <a:t>: </a:t>
            </a:r>
          </a:p>
          <a:p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en-US" altLang="ko-KR" sz="1400" dirty="0" smtClean="0">
                <a:latin typeface="+mj-ea"/>
                <a:ea typeface="+mj-ea"/>
              </a:rPr>
              <a:t>1) </a:t>
            </a:r>
            <a:r>
              <a:rPr lang="ko-KR" altLang="en-US" sz="1400" dirty="0" smtClean="0">
                <a:latin typeface="+mj-ea"/>
                <a:ea typeface="+mj-ea"/>
              </a:rPr>
              <a:t>공공 </a:t>
            </a:r>
            <a:r>
              <a:rPr lang="en-US" altLang="ko-KR" sz="1400" dirty="0" smtClean="0">
                <a:latin typeface="+mj-ea"/>
                <a:ea typeface="+mj-ea"/>
              </a:rPr>
              <a:t>OPEN</a:t>
            </a:r>
            <a:r>
              <a:rPr lang="ko-KR" altLang="en-US" sz="1400" dirty="0" smtClean="0">
                <a:latin typeface="+mj-ea"/>
                <a:ea typeface="+mj-ea"/>
              </a:rPr>
              <a:t> </a:t>
            </a:r>
            <a:r>
              <a:rPr lang="en-US" altLang="ko-KR" sz="1400" dirty="0" smtClean="0">
                <a:latin typeface="+mj-ea"/>
                <a:ea typeface="+mj-ea"/>
              </a:rPr>
              <a:t>API</a:t>
            </a:r>
            <a:r>
              <a:rPr lang="ko-KR" altLang="en-US" sz="1400" dirty="0" smtClean="0">
                <a:latin typeface="+mj-ea"/>
                <a:ea typeface="+mj-ea"/>
              </a:rPr>
              <a:t>를 하나의 </a:t>
            </a:r>
            <a:r>
              <a:rPr lang="en-US" altLang="ko-KR" sz="1400" dirty="0" smtClean="0">
                <a:latin typeface="+mj-ea"/>
                <a:ea typeface="+mj-ea"/>
              </a:rPr>
              <a:t>APP</a:t>
            </a:r>
            <a:r>
              <a:rPr lang="ko-KR" altLang="en-US" sz="1400" dirty="0" smtClean="0">
                <a:latin typeface="+mj-ea"/>
                <a:ea typeface="+mj-ea"/>
              </a:rPr>
              <a:t>에서 모두 관리</a:t>
            </a:r>
            <a:r>
              <a:rPr lang="en-US" altLang="ko-KR" sz="1400" dirty="0" smtClean="0">
                <a:latin typeface="+mj-ea"/>
                <a:ea typeface="+mj-ea"/>
              </a:rPr>
              <a:t>/</a:t>
            </a:r>
            <a:r>
              <a:rPr lang="ko-KR" altLang="en-US" sz="1400" dirty="0" smtClean="0">
                <a:latin typeface="+mj-ea"/>
                <a:ea typeface="+mj-ea"/>
              </a:rPr>
              <a:t>사용할 수 있도록 하여 편의성을 제공</a:t>
            </a:r>
            <a:r>
              <a:rPr lang="en-US" altLang="ko-KR" sz="1400" dirty="0" smtClean="0">
                <a:latin typeface="+mj-ea"/>
                <a:ea typeface="+mj-ea"/>
              </a:rPr>
              <a:t>.</a:t>
            </a:r>
          </a:p>
          <a:p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en-US" altLang="ko-KR" sz="1400" dirty="0" smtClean="0">
                <a:latin typeface="+mj-ea"/>
                <a:ea typeface="+mj-ea"/>
              </a:rPr>
              <a:t>2) </a:t>
            </a:r>
            <a:r>
              <a:rPr lang="ko-KR" altLang="en-US" sz="1400" dirty="0" smtClean="0">
                <a:latin typeface="+mj-ea"/>
                <a:ea typeface="+mj-ea"/>
              </a:rPr>
              <a:t>모든 연령층의 사용자가 </a:t>
            </a:r>
            <a:r>
              <a:rPr lang="en-US" altLang="ko-KR" sz="1400" dirty="0" smtClean="0">
                <a:latin typeface="+mj-ea"/>
                <a:ea typeface="+mj-ea"/>
              </a:rPr>
              <a:t>OPEN API</a:t>
            </a:r>
            <a:r>
              <a:rPr lang="ko-KR" altLang="en-US" sz="1400" dirty="0" smtClean="0">
                <a:latin typeface="+mj-ea"/>
                <a:ea typeface="+mj-ea"/>
              </a:rPr>
              <a:t>의 유용한</a:t>
            </a:r>
            <a:r>
              <a:rPr lang="en-US" altLang="ko-KR" sz="1400" dirty="0" smtClean="0">
                <a:latin typeface="+mj-ea"/>
                <a:ea typeface="+mj-ea"/>
              </a:rPr>
              <a:t> </a:t>
            </a:r>
            <a:r>
              <a:rPr lang="ko-KR" altLang="en-US" sz="1400" dirty="0" smtClean="0">
                <a:latin typeface="+mj-ea"/>
                <a:ea typeface="+mj-ea"/>
              </a:rPr>
              <a:t>정보를 선택적으로 쉽게 사용할 수 있도록 용이성 제공</a:t>
            </a:r>
            <a:r>
              <a:rPr lang="en-US" altLang="ko-KR" sz="1400" dirty="0" smtClean="0">
                <a:latin typeface="+mj-ea"/>
                <a:ea typeface="+mj-ea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dirty="0" smtClean="0">
              <a:latin typeface="+mj-ea"/>
              <a:ea typeface="+mj-ea"/>
            </a:endParaRPr>
          </a:p>
          <a:p>
            <a:r>
              <a:rPr lang="en-US" altLang="ko-KR" dirty="0" smtClean="0">
                <a:latin typeface="+mj-ea"/>
                <a:ea typeface="+mj-ea"/>
              </a:rPr>
              <a:t>3. MY API </a:t>
            </a:r>
            <a:r>
              <a:rPr lang="ko-KR" altLang="en-US" dirty="0" smtClean="0">
                <a:latin typeface="+mj-ea"/>
                <a:ea typeface="+mj-ea"/>
              </a:rPr>
              <a:t>소개</a:t>
            </a:r>
            <a:endParaRPr lang="en-US" altLang="ko-KR" dirty="0" smtClean="0">
              <a:latin typeface="+mj-ea"/>
              <a:ea typeface="+mj-ea"/>
            </a:endParaRPr>
          </a:p>
          <a:p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sz="1600" dirty="0" smtClean="0">
                <a:latin typeface="+mj-ea"/>
                <a:ea typeface="+mj-ea"/>
              </a:rPr>
              <a:t>공공데이터 </a:t>
            </a:r>
            <a:r>
              <a:rPr lang="en-US" altLang="ko-KR" sz="1600" dirty="0" smtClean="0">
                <a:latin typeface="+mj-ea"/>
                <a:ea typeface="+mj-ea"/>
              </a:rPr>
              <a:t>API : </a:t>
            </a:r>
            <a:r>
              <a:rPr lang="ko-KR" altLang="en-US" sz="1400" dirty="0" err="1" smtClean="0">
                <a:latin typeface="+mj-ea"/>
                <a:ea typeface="+mj-ea"/>
              </a:rPr>
              <a:t>새우편번호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병원</a:t>
            </a:r>
            <a:r>
              <a:rPr lang="en-US" altLang="ko-KR" sz="1400" dirty="0" smtClean="0">
                <a:latin typeface="+mj-ea"/>
                <a:ea typeface="+mj-ea"/>
              </a:rPr>
              <a:t>/</a:t>
            </a:r>
            <a:r>
              <a:rPr lang="ko-KR" altLang="en-US" sz="1400" dirty="0" smtClean="0">
                <a:latin typeface="+mj-ea"/>
                <a:ea typeface="+mj-ea"/>
              </a:rPr>
              <a:t>의원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약국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공연전시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err="1" smtClean="0">
                <a:latin typeface="+mj-ea"/>
                <a:ea typeface="+mj-ea"/>
              </a:rPr>
              <a:t>착한가격업소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동물병원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공중화장실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대학별등록금통계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유동인구 </a:t>
            </a:r>
            <a:r>
              <a:rPr lang="en-US" altLang="ko-KR" sz="1400" dirty="0" smtClean="0">
                <a:latin typeface="+mj-ea"/>
                <a:ea typeface="+mj-ea"/>
              </a:rPr>
              <a:t>(9</a:t>
            </a:r>
            <a:r>
              <a:rPr lang="ko-KR" altLang="en-US" sz="1400" dirty="0" smtClean="0">
                <a:latin typeface="+mj-ea"/>
                <a:ea typeface="+mj-ea"/>
              </a:rPr>
              <a:t>개 </a:t>
            </a:r>
            <a:r>
              <a:rPr lang="en-US" altLang="ko-KR" sz="1400" dirty="0" smtClean="0">
                <a:latin typeface="+mj-ea"/>
                <a:ea typeface="+mj-ea"/>
              </a:rPr>
              <a:t>API </a:t>
            </a:r>
            <a:r>
              <a:rPr lang="ko-KR" altLang="en-US" sz="1400" dirty="0" smtClean="0">
                <a:latin typeface="+mj-ea"/>
                <a:ea typeface="+mj-ea"/>
              </a:rPr>
              <a:t>지원</a:t>
            </a:r>
            <a:r>
              <a:rPr lang="en-US" altLang="ko-KR" sz="1400" dirty="0" smtClean="0">
                <a:latin typeface="+mj-ea"/>
                <a:ea typeface="+mj-ea"/>
              </a:rPr>
              <a:t>)</a:t>
            </a:r>
          </a:p>
          <a:p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sz="1600" dirty="0" smtClean="0">
                <a:latin typeface="+mj-ea"/>
                <a:ea typeface="+mj-ea"/>
              </a:rPr>
              <a:t>서울시 </a:t>
            </a:r>
            <a:r>
              <a:rPr lang="en-US" altLang="ko-KR" sz="1600" dirty="0" smtClean="0">
                <a:latin typeface="+mj-ea"/>
                <a:ea typeface="+mj-ea"/>
              </a:rPr>
              <a:t>API : </a:t>
            </a:r>
            <a:r>
              <a:rPr lang="ko-KR" altLang="en-US" sz="1400" dirty="0" smtClean="0">
                <a:latin typeface="+mj-ea"/>
                <a:ea typeface="+mj-ea"/>
              </a:rPr>
              <a:t>지하철도착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분실물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대기환경정보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가격안정모범업소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지하철 </a:t>
            </a:r>
            <a:r>
              <a:rPr lang="ko-KR" altLang="en-US" sz="1400" dirty="0" err="1" smtClean="0">
                <a:latin typeface="+mj-ea"/>
                <a:ea typeface="+mj-ea"/>
              </a:rPr>
              <a:t>승하차인원통계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공영주차장 주차가능대수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공영주차장 정기권 판매현황 </a:t>
            </a:r>
            <a:r>
              <a:rPr lang="en-US" altLang="ko-KR" sz="1400" dirty="0" smtClean="0">
                <a:latin typeface="+mj-ea"/>
                <a:ea typeface="+mj-ea"/>
              </a:rPr>
              <a:t>(7</a:t>
            </a:r>
            <a:r>
              <a:rPr lang="ko-KR" altLang="en-US" sz="1400" dirty="0" smtClean="0">
                <a:latin typeface="+mj-ea"/>
                <a:ea typeface="+mj-ea"/>
              </a:rPr>
              <a:t>개 </a:t>
            </a:r>
            <a:r>
              <a:rPr lang="en-US" altLang="ko-KR" sz="1400" dirty="0" smtClean="0">
                <a:latin typeface="+mj-ea"/>
                <a:ea typeface="+mj-ea"/>
              </a:rPr>
              <a:t>API </a:t>
            </a:r>
            <a:r>
              <a:rPr lang="ko-KR" altLang="en-US" sz="1400" dirty="0" smtClean="0">
                <a:latin typeface="+mj-ea"/>
                <a:ea typeface="+mj-ea"/>
              </a:rPr>
              <a:t>지원</a:t>
            </a:r>
            <a:r>
              <a:rPr lang="en-US" altLang="ko-KR" sz="1400" dirty="0" smtClean="0">
                <a:latin typeface="+mj-ea"/>
                <a:ea typeface="+mj-ea"/>
              </a:rPr>
              <a:t>)</a:t>
            </a:r>
          </a:p>
          <a:p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en-US" altLang="ko-KR" sz="1600" dirty="0" smtClean="0">
                <a:latin typeface="+mj-ea"/>
                <a:ea typeface="+mj-ea"/>
              </a:rPr>
              <a:t>DAUM API : </a:t>
            </a:r>
            <a:r>
              <a:rPr lang="ko-KR" altLang="en-US" sz="1400" dirty="0" err="1" smtClean="0">
                <a:latin typeface="+mj-ea"/>
                <a:ea typeface="+mj-ea"/>
              </a:rPr>
              <a:t>내위치검색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err="1" smtClean="0">
                <a:latin typeface="+mj-ea"/>
                <a:ea typeface="+mj-ea"/>
              </a:rPr>
              <a:t>내주변검색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err="1" smtClean="0">
                <a:latin typeface="+mj-ea"/>
                <a:ea typeface="+mj-ea"/>
              </a:rPr>
              <a:t>맛집검색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err="1" smtClean="0">
                <a:latin typeface="+mj-ea"/>
                <a:ea typeface="+mj-ea"/>
              </a:rPr>
              <a:t>레시피검색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여행검색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최저가검색 </a:t>
            </a:r>
            <a:r>
              <a:rPr lang="en-US" altLang="ko-KR" sz="1400" dirty="0" smtClean="0">
                <a:latin typeface="+mj-ea"/>
                <a:ea typeface="+mj-ea"/>
              </a:rPr>
              <a:t>(6</a:t>
            </a:r>
            <a:r>
              <a:rPr lang="ko-KR" altLang="en-US" sz="1400" dirty="0" smtClean="0">
                <a:latin typeface="+mj-ea"/>
                <a:ea typeface="+mj-ea"/>
              </a:rPr>
              <a:t>개 </a:t>
            </a:r>
            <a:r>
              <a:rPr lang="en-US" altLang="ko-KR" sz="1400" dirty="0" smtClean="0">
                <a:latin typeface="+mj-ea"/>
                <a:ea typeface="+mj-ea"/>
              </a:rPr>
              <a:t>API </a:t>
            </a:r>
            <a:r>
              <a:rPr lang="ko-KR" altLang="en-US" sz="1400" dirty="0" smtClean="0">
                <a:latin typeface="+mj-ea"/>
                <a:ea typeface="+mj-ea"/>
              </a:rPr>
              <a:t>지원</a:t>
            </a:r>
            <a:r>
              <a:rPr lang="en-US" altLang="ko-KR" sz="1400" dirty="0" smtClean="0">
                <a:latin typeface="+mj-ea"/>
                <a:ea typeface="+mj-ea"/>
              </a:rPr>
              <a:t>)</a:t>
            </a:r>
          </a:p>
          <a:p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en-US" altLang="ko-KR" sz="1600" dirty="0" smtClean="0">
                <a:latin typeface="+mj-ea"/>
                <a:ea typeface="+mj-ea"/>
              </a:rPr>
              <a:t>SK</a:t>
            </a:r>
            <a:r>
              <a:rPr lang="ko-KR" altLang="en-US" sz="1600" dirty="0" err="1" smtClean="0">
                <a:latin typeface="+mj-ea"/>
                <a:ea typeface="+mj-ea"/>
              </a:rPr>
              <a:t>플래닛</a:t>
            </a:r>
            <a:r>
              <a:rPr lang="ko-KR" altLang="en-US" sz="1600" dirty="0" smtClean="0">
                <a:latin typeface="+mj-ea"/>
                <a:ea typeface="+mj-ea"/>
              </a:rPr>
              <a:t> </a:t>
            </a:r>
            <a:r>
              <a:rPr lang="en-US" altLang="ko-KR" sz="1600" dirty="0" smtClean="0">
                <a:latin typeface="+mj-ea"/>
                <a:ea typeface="+mj-ea"/>
              </a:rPr>
              <a:t>API : </a:t>
            </a:r>
            <a:r>
              <a:rPr lang="ko-KR" altLang="en-US" sz="1400" dirty="0" err="1" smtClean="0">
                <a:latin typeface="+mj-ea"/>
                <a:ea typeface="+mj-ea"/>
              </a:rPr>
              <a:t>내위치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ko-KR" altLang="en-US" sz="1400" dirty="0" smtClean="0">
                <a:latin typeface="+mj-ea"/>
                <a:ea typeface="+mj-ea"/>
              </a:rPr>
              <a:t>기상예보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영화순위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latin typeface="+mj-ea"/>
                <a:ea typeface="+mj-ea"/>
              </a:rPr>
              <a:t>멜론순위 </a:t>
            </a:r>
            <a:r>
              <a:rPr lang="en-US" altLang="ko-KR" sz="1400" dirty="0" smtClean="0">
                <a:latin typeface="+mj-ea"/>
                <a:ea typeface="+mj-ea"/>
              </a:rPr>
              <a:t>(3</a:t>
            </a:r>
            <a:r>
              <a:rPr lang="ko-KR" altLang="en-US" sz="1400" dirty="0" smtClean="0">
                <a:latin typeface="+mj-ea"/>
                <a:ea typeface="+mj-ea"/>
              </a:rPr>
              <a:t>개 </a:t>
            </a:r>
            <a:r>
              <a:rPr lang="en-US" altLang="ko-KR" sz="1400" dirty="0" smtClean="0">
                <a:latin typeface="+mj-ea"/>
                <a:ea typeface="+mj-ea"/>
              </a:rPr>
              <a:t>API </a:t>
            </a:r>
            <a:r>
              <a:rPr lang="ko-KR" altLang="en-US" sz="1400" dirty="0" smtClean="0">
                <a:latin typeface="+mj-ea"/>
                <a:ea typeface="+mj-ea"/>
              </a:rPr>
              <a:t>지원</a:t>
            </a:r>
            <a:r>
              <a:rPr lang="en-US" altLang="ko-KR" sz="1400" dirty="0" smtClean="0">
                <a:latin typeface="+mj-ea"/>
                <a:ea typeface="+mj-ea"/>
              </a:rPr>
              <a:t>)</a:t>
            </a:r>
          </a:p>
          <a:p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sz="1600" dirty="0" smtClean="0">
                <a:latin typeface="+mj-ea"/>
                <a:ea typeface="+mj-ea"/>
              </a:rPr>
              <a:t>기타 부가기능 </a:t>
            </a:r>
            <a:r>
              <a:rPr lang="en-US" altLang="ko-KR" sz="1600" dirty="0" smtClean="0">
                <a:latin typeface="+mj-ea"/>
                <a:ea typeface="+mj-ea"/>
              </a:rPr>
              <a:t>: </a:t>
            </a:r>
            <a:r>
              <a:rPr lang="ko-KR" altLang="en-US" sz="1400" dirty="0" smtClean="0">
                <a:latin typeface="+mj-ea"/>
                <a:ea typeface="+mj-ea"/>
              </a:rPr>
              <a:t>나침반</a:t>
            </a:r>
            <a:r>
              <a:rPr lang="en-US" altLang="ko-KR" sz="1400" dirty="0" smtClean="0">
                <a:latin typeface="+mj-ea"/>
                <a:ea typeface="+mj-ea"/>
              </a:rPr>
              <a:t>, html5</a:t>
            </a:r>
            <a:r>
              <a:rPr lang="ko-KR" altLang="en-US" sz="1400" dirty="0" smtClean="0">
                <a:latin typeface="+mj-ea"/>
                <a:ea typeface="+mj-ea"/>
              </a:rPr>
              <a:t>게임</a:t>
            </a:r>
            <a:endParaRPr lang="ko-KR" altLang="en-US" sz="1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369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3528" y="404664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※ </a:t>
            </a:r>
            <a:r>
              <a:rPr lang="ko-KR" altLang="en-US" dirty="0" smtClean="0">
                <a:latin typeface="+mj-ea"/>
                <a:ea typeface="+mj-ea"/>
              </a:rPr>
              <a:t>시스템 구성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구름 3"/>
          <p:cNvSpPr/>
          <p:nvPr/>
        </p:nvSpPr>
        <p:spPr>
          <a:xfrm>
            <a:off x="3203848" y="1580815"/>
            <a:ext cx="2160240" cy="1526764"/>
          </a:xfrm>
          <a:prstGeom prst="cloud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Open PaaS</a:t>
            </a:r>
            <a:endParaRPr lang="ko-KR" altLang="en-US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object 19"/>
          <p:cNvSpPr/>
          <p:nvPr/>
        </p:nvSpPr>
        <p:spPr>
          <a:xfrm>
            <a:off x="6588224" y="963388"/>
            <a:ext cx="2232054" cy="3113685"/>
          </a:xfrm>
          <a:custGeom>
            <a:avLst/>
            <a:gdLst/>
            <a:ahLst/>
            <a:cxnLst/>
            <a:rect l="l" t="t" r="r" b="b"/>
            <a:pathLst>
              <a:path w="7402830" h="3027679">
                <a:moveTo>
                  <a:pt x="0" y="3025686"/>
                </a:moveTo>
                <a:lnTo>
                  <a:pt x="5499" y="1245577"/>
                </a:lnTo>
                <a:lnTo>
                  <a:pt x="5499" y="0"/>
                </a:lnTo>
                <a:lnTo>
                  <a:pt x="7402525" y="0"/>
                </a:lnTo>
                <a:lnTo>
                  <a:pt x="7402525" y="3027349"/>
                </a:lnTo>
                <a:lnTo>
                  <a:pt x="0" y="3025686"/>
                </a:lnTo>
                <a:close/>
              </a:path>
            </a:pathLst>
          </a:custGeom>
          <a:ln w="19050"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그림 7" descr="캐릭1 copy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10138" y="1755393"/>
            <a:ext cx="360000" cy="728643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9" name="그림 8" descr="캐릭1 copy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28882" y="1755397"/>
            <a:ext cx="360000" cy="728639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0" name="그림 9" descr="캐릭1 copy2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36180" y="1755393"/>
            <a:ext cx="360000" cy="728642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1" name="그림 10" descr="캐릭1 copy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16560" y="2378937"/>
            <a:ext cx="360000" cy="728643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2" name="그림 11" descr="캐릭1 copy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35304" y="2378941"/>
            <a:ext cx="360000" cy="728639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3" name="그림 12" descr="캐릭1 copy2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42602" y="2378937"/>
            <a:ext cx="360000" cy="728642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4" name="그림 13" descr="캐릭1 copy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1662" y="3042974"/>
            <a:ext cx="360000" cy="728643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5" name="그림 14" descr="캐릭1 copy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40406" y="3042978"/>
            <a:ext cx="360000" cy="728639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6" name="그림 15" descr="캐릭1 copy2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47704" y="3042974"/>
            <a:ext cx="360000" cy="728642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17" name="object 19"/>
          <p:cNvSpPr/>
          <p:nvPr/>
        </p:nvSpPr>
        <p:spPr>
          <a:xfrm>
            <a:off x="389084" y="1323346"/>
            <a:ext cx="1615820" cy="2736304"/>
          </a:xfrm>
          <a:custGeom>
            <a:avLst/>
            <a:gdLst/>
            <a:ahLst/>
            <a:cxnLst/>
            <a:rect l="l" t="t" r="r" b="b"/>
            <a:pathLst>
              <a:path w="7402830" h="3027679">
                <a:moveTo>
                  <a:pt x="0" y="3025686"/>
                </a:moveTo>
                <a:lnTo>
                  <a:pt x="5499" y="1245577"/>
                </a:lnTo>
                <a:lnTo>
                  <a:pt x="5499" y="0"/>
                </a:lnTo>
                <a:lnTo>
                  <a:pt x="7402525" y="0"/>
                </a:lnTo>
                <a:lnTo>
                  <a:pt x="7402525" y="3027349"/>
                </a:lnTo>
                <a:lnTo>
                  <a:pt x="0" y="3025686"/>
                </a:lnTo>
                <a:close/>
              </a:path>
            </a:pathLst>
          </a:custGeom>
          <a:ln w="19050"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17"/>
          <p:cNvSpPr/>
          <p:nvPr/>
        </p:nvSpPr>
        <p:spPr>
          <a:xfrm>
            <a:off x="378056" y="1251337"/>
            <a:ext cx="1626847" cy="263525"/>
          </a:xfrm>
          <a:custGeom>
            <a:avLst/>
            <a:gdLst/>
            <a:ahLst/>
            <a:cxnLst/>
            <a:rect l="l" t="t" r="r" b="b"/>
            <a:pathLst>
              <a:path w="1049020" h="263525">
                <a:moveTo>
                  <a:pt x="0" y="0"/>
                </a:moveTo>
                <a:lnTo>
                  <a:pt x="1049020" y="0"/>
                </a:lnTo>
                <a:lnTo>
                  <a:pt x="1049020" y="263321"/>
                </a:lnTo>
                <a:lnTo>
                  <a:pt x="0" y="263321"/>
                </a:lnTo>
                <a:lnTo>
                  <a:pt x="0" y="0"/>
                </a:lnTo>
                <a:close/>
              </a:path>
            </a:pathLst>
          </a:custGeom>
          <a:solidFill>
            <a:srgbClr val="D49C4A"/>
          </a:solidFill>
          <a:ln w="12700">
            <a:solidFill>
              <a:srgbClr val="FFFFFF"/>
            </a:solidFill>
          </a:ln>
        </p:spPr>
        <p:txBody>
          <a:bodyPr wrap="square" lIns="0" tIns="0" rIns="0" bIns="0" rtlCol="0" anchor="ctr" anchorCtr="0"/>
          <a:lstStyle/>
          <a:p>
            <a:pPr algn="ctr"/>
            <a:r>
              <a:rPr lang="en-US" sz="1400" b="1" dirty="0" smtClean="0"/>
              <a:t>MY API </a:t>
            </a:r>
            <a:r>
              <a:rPr lang="ko-KR" altLang="en-US" sz="1400" b="1" dirty="0" smtClean="0"/>
              <a:t>사</a:t>
            </a:r>
            <a:r>
              <a:rPr lang="ko-KR" altLang="en-US" sz="1400" b="1" dirty="0"/>
              <a:t>용</a:t>
            </a:r>
            <a:r>
              <a:rPr lang="ko-KR" altLang="en-US" sz="1400" b="1" dirty="0" smtClean="0"/>
              <a:t>자</a:t>
            </a:r>
            <a:endParaRPr sz="1400" b="1" dirty="0"/>
          </a:p>
        </p:txBody>
      </p:sp>
      <p:sp>
        <p:nvSpPr>
          <p:cNvPr id="6" name="object 17"/>
          <p:cNvSpPr/>
          <p:nvPr/>
        </p:nvSpPr>
        <p:spPr>
          <a:xfrm>
            <a:off x="6588224" y="908720"/>
            <a:ext cx="2232054" cy="263525"/>
          </a:xfrm>
          <a:custGeom>
            <a:avLst/>
            <a:gdLst/>
            <a:ahLst/>
            <a:cxnLst/>
            <a:rect l="l" t="t" r="r" b="b"/>
            <a:pathLst>
              <a:path w="1049020" h="263525">
                <a:moveTo>
                  <a:pt x="0" y="0"/>
                </a:moveTo>
                <a:lnTo>
                  <a:pt x="1049020" y="0"/>
                </a:lnTo>
                <a:lnTo>
                  <a:pt x="1049020" y="263321"/>
                </a:lnTo>
                <a:lnTo>
                  <a:pt x="0" y="26332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>
            <a:solidFill>
              <a:srgbClr val="FFFFFF"/>
            </a:solidFill>
          </a:ln>
        </p:spPr>
        <p:txBody>
          <a:bodyPr wrap="square" lIns="0" tIns="0" rIns="0" bIns="0" rtlCol="0" anchor="ctr" anchorCtr="0"/>
          <a:lstStyle/>
          <a:p>
            <a:pPr algn="ctr"/>
            <a:r>
              <a:rPr lang="en-US" sz="1400" b="1" dirty="0" smtClean="0"/>
              <a:t>Open API </a:t>
            </a:r>
            <a:r>
              <a:rPr lang="ko-KR" altLang="en-US" sz="1400" b="1" dirty="0" smtClean="0"/>
              <a:t>제공자</a:t>
            </a:r>
            <a:endParaRPr sz="1400" b="1" dirty="0"/>
          </a:p>
        </p:txBody>
      </p:sp>
      <p:sp>
        <p:nvSpPr>
          <p:cNvPr id="18" name="object 40"/>
          <p:cNvSpPr/>
          <p:nvPr/>
        </p:nvSpPr>
        <p:spPr>
          <a:xfrm>
            <a:off x="6833052" y="1311956"/>
            <a:ext cx="360040" cy="4608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65"/>
          <p:cNvSpPr/>
          <p:nvPr/>
        </p:nvSpPr>
        <p:spPr>
          <a:xfrm>
            <a:off x="7319978" y="1314037"/>
            <a:ext cx="1313274" cy="45877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공공데이터포탈</a:t>
            </a:r>
            <a:endParaRPr lang="en-US" altLang="ko-KR" sz="1200" dirty="0" smtClean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altLang="ko-KR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OPEN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API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object 40"/>
          <p:cNvSpPr/>
          <p:nvPr/>
        </p:nvSpPr>
        <p:spPr>
          <a:xfrm>
            <a:off x="6833052" y="1988840"/>
            <a:ext cx="360040" cy="4608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65"/>
          <p:cNvSpPr/>
          <p:nvPr/>
        </p:nvSpPr>
        <p:spPr>
          <a:xfrm>
            <a:off x="7319978" y="1990921"/>
            <a:ext cx="1313274" cy="45877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서울시 </a:t>
            </a:r>
            <a:r>
              <a:rPr lang="ko-KR" altLang="en-US" sz="1200" dirty="0" err="1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열린데이터</a:t>
            </a:r>
            <a:endParaRPr lang="en-US" altLang="ko-KR" sz="1200" dirty="0" smtClean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altLang="ko-KR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OPEN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API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object 40"/>
          <p:cNvSpPr/>
          <p:nvPr/>
        </p:nvSpPr>
        <p:spPr>
          <a:xfrm>
            <a:off x="6833052" y="2680108"/>
            <a:ext cx="360040" cy="4608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65"/>
          <p:cNvSpPr/>
          <p:nvPr/>
        </p:nvSpPr>
        <p:spPr>
          <a:xfrm>
            <a:off x="7319978" y="2682189"/>
            <a:ext cx="1313274" cy="45877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다음 카카오</a:t>
            </a:r>
            <a:endParaRPr lang="en-US" altLang="ko-KR" sz="1200" dirty="0" smtClean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altLang="ko-KR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OPEN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API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object 40"/>
          <p:cNvSpPr/>
          <p:nvPr/>
        </p:nvSpPr>
        <p:spPr>
          <a:xfrm>
            <a:off x="6833052" y="3328180"/>
            <a:ext cx="360040" cy="4608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65"/>
          <p:cNvSpPr/>
          <p:nvPr/>
        </p:nvSpPr>
        <p:spPr>
          <a:xfrm>
            <a:off x="7319978" y="3330261"/>
            <a:ext cx="1313274" cy="45877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en-US" altLang="ko-KR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SK </a:t>
            </a:r>
            <a:r>
              <a:rPr lang="ko-KR" altLang="en-US" sz="1200" dirty="0" err="1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플래닛</a:t>
            </a:r>
            <a:endParaRPr lang="en-US" altLang="ko-KR" sz="1200" dirty="0" smtClean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altLang="ko-KR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OPEN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API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9" name="직선 화살표 연결선 28"/>
          <p:cNvCxnSpPr/>
          <p:nvPr/>
        </p:nvCxnSpPr>
        <p:spPr>
          <a:xfrm>
            <a:off x="2123728" y="1971417"/>
            <a:ext cx="1008112" cy="2081"/>
          </a:xfrm>
          <a:prstGeom prst="straightConnector1">
            <a:avLst/>
          </a:prstGeom>
          <a:ln w="63500">
            <a:solidFill>
              <a:schemeClr val="tx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 flipV="1">
            <a:off x="2123728" y="2378937"/>
            <a:ext cx="1008112" cy="310479"/>
          </a:xfrm>
          <a:prstGeom prst="straightConnector1">
            <a:avLst/>
          </a:prstGeom>
          <a:ln w="63500">
            <a:solidFill>
              <a:schemeClr val="tx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 flipV="1">
            <a:off x="2119148" y="2893115"/>
            <a:ext cx="1084700" cy="455762"/>
          </a:xfrm>
          <a:prstGeom prst="straightConnector1">
            <a:avLst/>
          </a:prstGeom>
          <a:ln w="63500">
            <a:solidFill>
              <a:schemeClr val="tx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오른쪽 화살표 33"/>
          <p:cNvSpPr/>
          <p:nvPr/>
        </p:nvSpPr>
        <p:spPr>
          <a:xfrm>
            <a:off x="5436096" y="1782002"/>
            <a:ext cx="1051316" cy="405439"/>
          </a:xfrm>
          <a:prstGeom prst="rightArrow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2089657" y="3421008"/>
            <a:ext cx="1258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>
                <a:latin typeface="+mj-ea"/>
                <a:ea typeface="+mj-ea"/>
              </a:rPr>
              <a:t>jsonp</a:t>
            </a:r>
            <a:r>
              <a:rPr lang="en-US" altLang="ko-KR" sz="1400" dirty="0" smtClean="0">
                <a:latin typeface="+mj-ea"/>
                <a:ea typeface="+mj-ea"/>
              </a:rPr>
              <a:t> </a:t>
            </a:r>
            <a:r>
              <a:rPr lang="ko-KR" altLang="en-US" sz="1400" dirty="0" smtClean="0">
                <a:latin typeface="+mj-ea"/>
                <a:ea typeface="+mj-ea"/>
              </a:rPr>
              <a:t>통신</a:t>
            </a:r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152630" y="1319205"/>
            <a:ext cx="15076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+mj-ea"/>
                <a:ea typeface="+mj-ea"/>
              </a:rPr>
              <a:t>API end point</a:t>
            </a:r>
          </a:p>
          <a:p>
            <a:pPr algn="ctr"/>
            <a:r>
              <a:rPr lang="ko-KR" altLang="en-US" sz="1400" dirty="0" smtClean="0">
                <a:latin typeface="+mj-ea"/>
                <a:ea typeface="+mj-ea"/>
              </a:rPr>
              <a:t>통</a:t>
            </a:r>
            <a:r>
              <a:rPr lang="ko-KR" altLang="en-US" sz="1400" dirty="0">
                <a:latin typeface="+mj-ea"/>
                <a:ea typeface="+mj-ea"/>
              </a:rPr>
              <a:t>신</a:t>
            </a:r>
          </a:p>
        </p:txBody>
      </p:sp>
      <p:sp>
        <p:nvSpPr>
          <p:cNvPr id="37" name="오른쪽 화살표 36"/>
          <p:cNvSpPr/>
          <p:nvPr/>
        </p:nvSpPr>
        <p:spPr>
          <a:xfrm flipH="1">
            <a:off x="5425599" y="2257246"/>
            <a:ext cx="1008112" cy="405439"/>
          </a:xfrm>
          <a:prstGeom prst="rightArrow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5152630" y="2691497"/>
            <a:ext cx="15076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>
                <a:latin typeface="+mj-ea"/>
                <a:ea typeface="+mj-ea"/>
              </a:rPr>
              <a:t>j</a:t>
            </a:r>
            <a:r>
              <a:rPr lang="en-US" altLang="ko-KR" sz="1400" dirty="0" err="1" smtClean="0">
                <a:latin typeface="+mj-ea"/>
                <a:ea typeface="+mj-ea"/>
              </a:rPr>
              <a:t>son</a:t>
            </a:r>
            <a:r>
              <a:rPr lang="en-US" altLang="ko-KR" sz="1400" dirty="0" smtClean="0">
                <a:latin typeface="+mj-ea"/>
                <a:ea typeface="+mj-ea"/>
              </a:rPr>
              <a:t>, xml</a:t>
            </a:r>
          </a:p>
          <a:p>
            <a:pPr algn="ctr"/>
            <a:r>
              <a:rPr lang="en-US" altLang="ko-KR" sz="1400" dirty="0" smtClean="0">
                <a:latin typeface="+mj-ea"/>
                <a:ea typeface="+mj-ea"/>
              </a:rPr>
              <a:t>DATA</a:t>
            </a:r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530167" y="3087267"/>
            <a:ext cx="1507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+mj-ea"/>
                <a:ea typeface="+mj-ea"/>
              </a:rPr>
              <a:t>with API KEY</a:t>
            </a:r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18770" y="4419689"/>
            <a:ext cx="84727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+mj-ea"/>
                <a:ea typeface="+mj-ea"/>
              </a:rPr>
              <a:t>1. MY API </a:t>
            </a:r>
            <a:r>
              <a:rPr lang="ko-KR" altLang="en-US" sz="1400" dirty="0" smtClean="0">
                <a:latin typeface="+mj-ea"/>
                <a:ea typeface="+mj-ea"/>
              </a:rPr>
              <a:t>단말사용자는 </a:t>
            </a:r>
            <a:r>
              <a:rPr lang="en-US" altLang="ko-KR" sz="1400" dirty="0" smtClean="0">
                <a:latin typeface="+mj-ea"/>
                <a:ea typeface="+mj-ea"/>
              </a:rPr>
              <a:t>cross domain ajax </a:t>
            </a:r>
            <a:r>
              <a:rPr lang="ko-KR" altLang="en-US" sz="1400" dirty="0" smtClean="0">
                <a:latin typeface="+mj-ea"/>
                <a:ea typeface="+mj-ea"/>
              </a:rPr>
              <a:t>해소를 위해 </a:t>
            </a:r>
            <a:r>
              <a:rPr lang="en-US" altLang="ko-KR" sz="1400" dirty="0" err="1" smtClean="0">
                <a:latin typeface="+mj-ea"/>
                <a:ea typeface="+mj-ea"/>
              </a:rPr>
              <a:t>jsonp</a:t>
            </a:r>
            <a:r>
              <a:rPr lang="en-US" altLang="ko-KR" sz="1400" dirty="0" smtClean="0">
                <a:latin typeface="+mj-ea"/>
                <a:ea typeface="+mj-ea"/>
              </a:rPr>
              <a:t> </a:t>
            </a:r>
            <a:r>
              <a:rPr lang="ko-KR" altLang="en-US" sz="1400" dirty="0" smtClean="0">
                <a:latin typeface="+mj-ea"/>
                <a:ea typeface="+mj-ea"/>
              </a:rPr>
              <a:t>프로토콜로 </a:t>
            </a:r>
            <a:r>
              <a:rPr lang="en-US" altLang="ko-KR" sz="1400" dirty="0" smtClean="0">
                <a:latin typeface="+mj-ea"/>
                <a:ea typeface="+mj-ea"/>
              </a:rPr>
              <a:t>open PaaS</a:t>
            </a:r>
            <a:r>
              <a:rPr lang="ko-KR" altLang="en-US" sz="1400" dirty="0" smtClean="0">
                <a:latin typeface="+mj-ea"/>
                <a:ea typeface="+mj-ea"/>
              </a:rPr>
              <a:t>에 데이터를 요청</a:t>
            </a:r>
            <a:r>
              <a:rPr lang="en-US" altLang="ko-KR" sz="1400" dirty="0" smtClean="0">
                <a:latin typeface="+mj-ea"/>
                <a:ea typeface="+mj-ea"/>
              </a:rPr>
              <a:t>.</a:t>
            </a:r>
          </a:p>
          <a:p>
            <a:endParaRPr lang="en-US" altLang="ko-KR" sz="1400" dirty="0" smtClean="0">
              <a:latin typeface="+mj-ea"/>
              <a:ea typeface="+mj-ea"/>
            </a:endParaRPr>
          </a:p>
          <a:p>
            <a:r>
              <a:rPr lang="en-US" altLang="ko-KR" sz="1400" dirty="0" smtClean="0">
                <a:latin typeface="+mj-ea"/>
                <a:ea typeface="+mj-ea"/>
              </a:rPr>
              <a:t>2. API data </a:t>
            </a:r>
            <a:r>
              <a:rPr lang="ko-KR" altLang="en-US" sz="1400" dirty="0" smtClean="0">
                <a:latin typeface="+mj-ea"/>
                <a:ea typeface="+mj-ea"/>
              </a:rPr>
              <a:t>요청을 받은 </a:t>
            </a:r>
            <a:r>
              <a:rPr lang="en-US" altLang="ko-KR" sz="1400" dirty="0" smtClean="0">
                <a:latin typeface="+mj-ea"/>
                <a:ea typeface="+mj-ea"/>
              </a:rPr>
              <a:t>Open PaaS</a:t>
            </a:r>
            <a:r>
              <a:rPr lang="ko-KR" altLang="en-US" sz="1400" dirty="0">
                <a:latin typeface="+mj-ea"/>
                <a:ea typeface="+mj-ea"/>
              </a:rPr>
              <a:t>는</a:t>
            </a:r>
            <a:r>
              <a:rPr lang="ko-KR" altLang="en-US" sz="1400" dirty="0" smtClean="0">
                <a:latin typeface="+mj-ea"/>
                <a:ea typeface="+mj-ea"/>
              </a:rPr>
              <a:t> </a:t>
            </a:r>
            <a:r>
              <a:rPr lang="en-US" altLang="ko-KR" sz="1400" dirty="0" smtClean="0">
                <a:latin typeface="+mj-ea"/>
                <a:ea typeface="+mj-ea"/>
              </a:rPr>
              <a:t>API </a:t>
            </a:r>
            <a:r>
              <a:rPr lang="ko-KR" altLang="en-US" sz="1400" dirty="0" smtClean="0">
                <a:latin typeface="+mj-ea"/>
                <a:ea typeface="+mj-ea"/>
              </a:rPr>
              <a:t>제공자에게서 발급받은 </a:t>
            </a:r>
            <a:r>
              <a:rPr lang="en-US" altLang="ko-KR" sz="1400" dirty="0" smtClean="0">
                <a:latin typeface="+mj-ea"/>
                <a:ea typeface="+mj-ea"/>
              </a:rPr>
              <a:t>API KEY</a:t>
            </a:r>
            <a:r>
              <a:rPr lang="ko-KR" altLang="en-US" sz="1400" dirty="0" smtClean="0">
                <a:latin typeface="+mj-ea"/>
                <a:ea typeface="+mj-ea"/>
              </a:rPr>
              <a:t>와 </a:t>
            </a:r>
            <a:r>
              <a:rPr lang="en-US" altLang="ko-KR" sz="1400" dirty="0" err="1" smtClean="0">
                <a:latin typeface="+mj-ea"/>
                <a:ea typeface="+mj-ea"/>
              </a:rPr>
              <a:t>referel</a:t>
            </a:r>
            <a:r>
              <a:rPr lang="ko-KR" altLang="en-US" sz="1400" dirty="0" smtClean="0">
                <a:latin typeface="+mj-ea"/>
                <a:ea typeface="+mj-ea"/>
              </a:rPr>
              <a:t>를 추가하여 </a:t>
            </a:r>
            <a:r>
              <a:rPr lang="en-US" altLang="ko-KR" sz="1400" dirty="0" smtClean="0">
                <a:latin typeface="+mj-ea"/>
                <a:ea typeface="+mj-ea"/>
              </a:rPr>
              <a:t>API end point</a:t>
            </a:r>
            <a:r>
              <a:rPr lang="ko-KR" altLang="en-US" sz="1400" dirty="0" smtClean="0">
                <a:latin typeface="+mj-ea"/>
                <a:ea typeface="+mj-ea"/>
              </a:rPr>
              <a:t>와 통신</a:t>
            </a:r>
            <a:r>
              <a:rPr lang="en-US" altLang="ko-KR" sz="1400" dirty="0" smtClean="0">
                <a:latin typeface="+mj-ea"/>
                <a:ea typeface="+mj-ea"/>
              </a:rPr>
              <a:t>. (API KEY </a:t>
            </a:r>
            <a:r>
              <a:rPr lang="ko-KR" altLang="en-US" sz="1400" dirty="0" smtClean="0">
                <a:latin typeface="+mj-ea"/>
                <a:ea typeface="+mj-ea"/>
              </a:rPr>
              <a:t>노출 방지</a:t>
            </a:r>
            <a:r>
              <a:rPr lang="en-US" altLang="ko-KR" sz="1400" dirty="0" smtClean="0">
                <a:latin typeface="+mj-ea"/>
                <a:ea typeface="+mj-ea"/>
              </a:rPr>
              <a:t>, </a:t>
            </a:r>
            <a:r>
              <a:rPr lang="en-US" altLang="ko-KR" sz="1400" dirty="0" err="1" smtClean="0">
                <a:latin typeface="+mj-ea"/>
                <a:ea typeface="+mj-ea"/>
              </a:rPr>
              <a:t>referel</a:t>
            </a:r>
            <a:r>
              <a:rPr lang="en-US" altLang="ko-KR" sz="1400" dirty="0" smtClean="0">
                <a:latin typeface="+mj-ea"/>
                <a:ea typeface="+mj-ea"/>
              </a:rPr>
              <a:t> check – </a:t>
            </a:r>
            <a:r>
              <a:rPr lang="ko-KR" altLang="en-US" sz="1400" dirty="0" smtClean="0">
                <a:latin typeface="+mj-ea"/>
                <a:ea typeface="+mj-ea"/>
              </a:rPr>
              <a:t>보안 강화</a:t>
            </a:r>
            <a:r>
              <a:rPr lang="en-US" altLang="ko-KR" sz="1400" dirty="0" smtClean="0">
                <a:latin typeface="+mj-ea"/>
                <a:ea typeface="+mj-ea"/>
              </a:rPr>
              <a:t>)</a:t>
            </a:r>
          </a:p>
          <a:p>
            <a:endParaRPr lang="en-US" altLang="ko-KR" sz="1400" dirty="0" smtClean="0">
              <a:latin typeface="+mj-ea"/>
              <a:ea typeface="+mj-ea"/>
            </a:endParaRPr>
          </a:p>
          <a:p>
            <a:r>
              <a:rPr lang="en-US" altLang="ko-KR" sz="1400" dirty="0" smtClean="0">
                <a:latin typeface="+mj-ea"/>
                <a:ea typeface="+mj-ea"/>
              </a:rPr>
              <a:t>3. API </a:t>
            </a:r>
            <a:r>
              <a:rPr lang="ko-KR" altLang="en-US" sz="1400" dirty="0" smtClean="0">
                <a:latin typeface="+mj-ea"/>
                <a:ea typeface="+mj-ea"/>
              </a:rPr>
              <a:t>제공자에게서 수신 받은 </a:t>
            </a:r>
            <a:r>
              <a:rPr lang="en-US" altLang="ko-KR" sz="1400" dirty="0" smtClean="0">
                <a:latin typeface="+mj-ea"/>
                <a:ea typeface="+mj-ea"/>
              </a:rPr>
              <a:t>data</a:t>
            </a:r>
            <a:r>
              <a:rPr lang="ko-KR" altLang="en-US" sz="1400" dirty="0" smtClean="0">
                <a:latin typeface="+mj-ea"/>
                <a:ea typeface="+mj-ea"/>
              </a:rPr>
              <a:t>를 </a:t>
            </a:r>
            <a:r>
              <a:rPr lang="en-US" altLang="ko-KR" sz="1400" dirty="0" smtClean="0">
                <a:latin typeface="+mj-ea"/>
                <a:ea typeface="+mj-ea"/>
              </a:rPr>
              <a:t>parsing</a:t>
            </a:r>
            <a:r>
              <a:rPr lang="ko-KR" altLang="en-US" sz="1400" dirty="0" smtClean="0">
                <a:latin typeface="+mj-ea"/>
                <a:ea typeface="+mj-ea"/>
              </a:rPr>
              <a:t>하여 단말사용자에게 </a:t>
            </a:r>
            <a:r>
              <a:rPr lang="en-US" altLang="ko-KR" sz="1400" dirty="0" err="1" smtClean="0">
                <a:latin typeface="+mj-ea"/>
                <a:ea typeface="+mj-ea"/>
              </a:rPr>
              <a:t>jsonp</a:t>
            </a:r>
            <a:r>
              <a:rPr lang="ko-KR" altLang="en-US" sz="1400" dirty="0" smtClean="0">
                <a:latin typeface="+mj-ea"/>
                <a:ea typeface="+mj-ea"/>
              </a:rPr>
              <a:t>로 전달</a:t>
            </a:r>
            <a:r>
              <a:rPr lang="en-US" altLang="ko-KR" sz="1400" dirty="0" smtClean="0">
                <a:latin typeface="+mj-ea"/>
                <a:ea typeface="+mj-ea"/>
              </a:rPr>
              <a:t>.</a:t>
            </a:r>
            <a:endParaRPr lang="ko-KR" altLang="en-US" sz="1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08575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170" y="404664"/>
            <a:ext cx="2956560" cy="5937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528" y="404664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※ MAIN</a:t>
            </a:r>
            <a:r>
              <a:rPr lang="ko-KR" altLang="en-US" dirty="0" smtClean="0">
                <a:latin typeface="+mj-ea"/>
                <a:ea typeface="+mj-ea"/>
              </a:rPr>
              <a:t>화면 구성</a:t>
            </a:r>
            <a:endParaRPr lang="ko-KR" altLang="en-US" dirty="0">
              <a:latin typeface="+mj-ea"/>
              <a:ea typeface="+mj-ea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6437885"/>
              </p:ext>
            </p:extLst>
          </p:nvPr>
        </p:nvGraphicFramePr>
        <p:xfrm>
          <a:off x="3686207" y="1484784"/>
          <a:ext cx="2223851" cy="396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사진" r:id="rId4" imgW="3552120" imgH="5790240" progId="StaticDib">
                  <p:embed/>
                </p:oleObj>
              </mc:Choice>
              <mc:Fallback>
                <p:oleObj name="사진" r:id="rId4" imgW="3552120" imgH="579024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86207" y="1484784"/>
                        <a:ext cx="2223851" cy="39604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타원 4"/>
          <p:cNvSpPr/>
          <p:nvPr/>
        </p:nvSpPr>
        <p:spPr>
          <a:xfrm>
            <a:off x="5337320" y="1512492"/>
            <a:ext cx="252028" cy="216024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5589348" y="1521728"/>
            <a:ext cx="252028" cy="216024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6516216" y="762962"/>
            <a:ext cx="1872208" cy="607422"/>
          </a:xfrm>
          <a:prstGeom prst="wedgeRoundRectCallout">
            <a:avLst>
              <a:gd name="adj1" fmla="val -103644"/>
              <a:gd name="adj2" fmla="val 73145"/>
              <a:gd name="adj3" fmla="val 16667"/>
            </a:avLst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도움말 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: 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화면 도움말 제공</a:t>
            </a:r>
            <a:endParaRPr lang="ko-KR" alt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6516216" y="1629740"/>
            <a:ext cx="1872208" cy="719140"/>
          </a:xfrm>
          <a:prstGeom prst="wedgeRoundRectCallout">
            <a:avLst>
              <a:gd name="adj1" fmla="val -85390"/>
              <a:gd name="adj2" fmla="val -40899"/>
              <a:gd name="adj3" fmla="val 16667"/>
            </a:avLst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메뉴 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: API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메인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, </a:t>
            </a:r>
            <a:r>
              <a:rPr lang="ko-KR" altLang="en-US" sz="1400" dirty="0" err="1" smtClean="0">
                <a:solidFill>
                  <a:schemeClr val="bg2">
                    <a:lumMod val="75000"/>
                  </a:schemeClr>
                </a:solidFill>
              </a:rPr>
              <a:t>즐겨찾기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, 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환경설정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, 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종료 메뉴</a:t>
            </a:r>
            <a:endParaRPr lang="ko-KR" alt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5515482" y="5031648"/>
            <a:ext cx="396961" cy="360040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523849" y="4437112"/>
            <a:ext cx="1872208" cy="576064"/>
          </a:xfrm>
          <a:prstGeom prst="wedgeRoundRectCallout">
            <a:avLst>
              <a:gd name="adj1" fmla="val -85390"/>
              <a:gd name="adj2" fmla="val 79151"/>
              <a:gd name="adj3" fmla="val 16667"/>
            </a:avLst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TOP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: TOP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으로 이동</a:t>
            </a:r>
            <a:endParaRPr lang="ko-KR" alt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3735524" y="2158963"/>
            <a:ext cx="2105852" cy="324418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539552" y="1583081"/>
            <a:ext cx="2376264" cy="900300"/>
          </a:xfrm>
          <a:prstGeom prst="wedgeRoundRectCallout">
            <a:avLst>
              <a:gd name="adj1" fmla="val 84080"/>
              <a:gd name="adj2" fmla="val 30022"/>
              <a:gd name="adj3" fmla="val 16667"/>
            </a:avLst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click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: API 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실행</a:t>
            </a:r>
            <a:endParaRPr lang="en-US" altLang="ko-KR" sz="1400" dirty="0" smtClean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길게 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click : </a:t>
            </a:r>
            <a:r>
              <a:rPr lang="ko-KR" altLang="en-US" sz="1400" dirty="0" err="1" smtClean="0">
                <a:solidFill>
                  <a:schemeClr val="bg2">
                    <a:lumMod val="75000"/>
                  </a:schemeClr>
                </a:solidFill>
              </a:rPr>
              <a:t>즐겨찾기에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 해당 </a:t>
            </a:r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API 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추가</a:t>
            </a:r>
            <a:endParaRPr lang="ko-KR" alt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880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181" y="773996"/>
            <a:ext cx="2669711" cy="5361440"/>
          </a:xfrm>
          <a:prstGeom prst="rect">
            <a:avLst/>
          </a:prstGeom>
        </p:spPr>
      </p:pic>
      <p:graphicFrame>
        <p:nvGraphicFramePr>
          <p:cNvPr id="13" name="개체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0144637"/>
              </p:ext>
            </p:extLst>
          </p:nvPr>
        </p:nvGraphicFramePr>
        <p:xfrm>
          <a:off x="3099328" y="1586242"/>
          <a:ext cx="2229418" cy="39327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4" name="사진" r:id="rId4" imgW="3409200" imgH="5352120" progId="StaticDib">
                  <p:embed/>
                </p:oleObj>
              </mc:Choice>
              <mc:Fallback>
                <p:oleObj name="사진" r:id="rId4" imgW="3409200" imgH="535212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99328" y="1586242"/>
                        <a:ext cx="2229418" cy="39327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3528" y="404664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※ API</a:t>
            </a:r>
            <a:r>
              <a:rPr lang="ko-KR" altLang="en-US" dirty="0" smtClean="0">
                <a:latin typeface="+mj-ea"/>
                <a:ea typeface="+mj-ea"/>
              </a:rPr>
              <a:t>화면 구성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683568" y="3080989"/>
            <a:ext cx="1872208" cy="607422"/>
          </a:xfrm>
          <a:prstGeom prst="wedgeRoundRectCallout">
            <a:avLst>
              <a:gd name="adj1" fmla="val 99612"/>
              <a:gd name="adj2" fmla="val -16570"/>
              <a:gd name="adj3" fmla="val 16667"/>
            </a:avLst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지도를 통해</a:t>
            </a:r>
            <a:endParaRPr lang="en-US" altLang="ko-KR" sz="1400" dirty="0" smtClean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r>
              <a:rPr lang="ko-KR" altLang="en-US" sz="1400" dirty="0" err="1" smtClean="0">
                <a:solidFill>
                  <a:schemeClr val="bg2">
                    <a:lumMod val="75000"/>
                  </a:schemeClr>
                </a:solidFill>
              </a:rPr>
              <a:t>검색어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 입력</a:t>
            </a:r>
            <a:endParaRPr lang="ko-KR" alt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940152" y="4510862"/>
            <a:ext cx="1872208" cy="576064"/>
          </a:xfrm>
          <a:prstGeom prst="wedgeRoundRectCallout">
            <a:avLst>
              <a:gd name="adj1" fmla="val -86377"/>
              <a:gd name="adj2" fmla="val 5396"/>
              <a:gd name="adj3" fmla="val 16667"/>
            </a:avLst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API 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응답 결과</a:t>
            </a:r>
            <a:endParaRPr lang="ko-KR" alt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899592" y="1593065"/>
            <a:ext cx="1584176" cy="621783"/>
          </a:xfrm>
          <a:prstGeom prst="wedgeRoundRectCallout">
            <a:avLst>
              <a:gd name="adj1" fmla="val 128585"/>
              <a:gd name="adj2" fmla="val 127827"/>
              <a:gd name="adj3" fmla="val 16667"/>
            </a:avLst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검색 내역 입력</a:t>
            </a:r>
            <a:endParaRPr lang="ko-KR" alt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3763043" y="2513110"/>
            <a:ext cx="1485400" cy="585579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4860032" y="3206198"/>
            <a:ext cx="368525" cy="17850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3491880" y="3210389"/>
            <a:ext cx="722556" cy="17850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234986" y="3214580"/>
            <a:ext cx="597154" cy="17850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3172743" y="4365104"/>
            <a:ext cx="2055814" cy="100811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796136" y="1903956"/>
            <a:ext cx="1872208" cy="719140"/>
          </a:xfrm>
          <a:prstGeom prst="wedgeRoundRectCallout">
            <a:avLst>
              <a:gd name="adj1" fmla="val -112030"/>
              <a:gd name="adj2" fmla="val 129921"/>
              <a:gd name="adj3" fmla="val 16667"/>
            </a:avLst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최근 검색내역</a:t>
            </a:r>
            <a:endParaRPr lang="en-US" altLang="ko-KR" sz="1400" dirty="0" smtClean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팝</a:t>
            </a:r>
            <a:r>
              <a:rPr lang="ko-KR" altLang="en-US" sz="1400" dirty="0">
                <a:solidFill>
                  <a:schemeClr val="bg2">
                    <a:lumMod val="75000"/>
                  </a:schemeClr>
                </a:solidFill>
              </a:rPr>
              <a:t>업</a:t>
            </a: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6324771" y="2775496"/>
            <a:ext cx="1872208" cy="719140"/>
          </a:xfrm>
          <a:prstGeom prst="wedgeRoundRectCallout">
            <a:avLst>
              <a:gd name="adj1" fmla="val -106603"/>
              <a:gd name="adj2" fmla="val 20750"/>
              <a:gd name="adj3" fmla="val 16667"/>
            </a:avLst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bg2">
                    <a:lumMod val="75000"/>
                  </a:schemeClr>
                </a:solidFill>
              </a:rPr>
              <a:t>API CALL </a:t>
            </a:r>
            <a:r>
              <a:rPr lang="ko-KR" altLang="en-US" sz="1400" dirty="0" smtClean="0">
                <a:solidFill>
                  <a:schemeClr val="bg2">
                    <a:lumMod val="75000"/>
                  </a:schemeClr>
                </a:solidFill>
              </a:rPr>
              <a:t>실행</a:t>
            </a:r>
            <a:endParaRPr lang="ko-KR" altLang="en-US" sz="14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63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507" y="3647011"/>
            <a:ext cx="1572311" cy="307731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512" y="3650468"/>
            <a:ext cx="1572311" cy="3077314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493" y="3643109"/>
            <a:ext cx="1572311" cy="307731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502" y="3643554"/>
            <a:ext cx="1572311" cy="30773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250" y="456982"/>
            <a:ext cx="1572311" cy="315759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865" y="442491"/>
            <a:ext cx="1572311" cy="315759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7480" y="428000"/>
            <a:ext cx="1572311" cy="315759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635" y="471473"/>
            <a:ext cx="1572311" cy="315759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20" y="485964"/>
            <a:ext cx="1572311" cy="31575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528" y="116632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1. </a:t>
            </a:r>
            <a:r>
              <a:rPr lang="ko-KR" altLang="en-US" dirty="0" smtClean="0">
                <a:latin typeface="+mj-ea"/>
                <a:ea typeface="+mj-ea"/>
              </a:rPr>
              <a:t>공공데이터 포탈 </a:t>
            </a:r>
            <a:r>
              <a:rPr lang="en-US" altLang="ko-KR" dirty="0" smtClean="0">
                <a:latin typeface="+mj-ea"/>
                <a:ea typeface="+mj-ea"/>
              </a:rPr>
              <a:t>(9</a:t>
            </a:r>
            <a:r>
              <a:rPr lang="ko-KR" altLang="en-US" dirty="0" smtClean="0">
                <a:latin typeface="+mj-ea"/>
                <a:ea typeface="+mj-ea"/>
              </a:rPr>
              <a:t>개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object 65"/>
          <p:cNvSpPr/>
          <p:nvPr/>
        </p:nvSpPr>
        <p:spPr>
          <a:xfrm>
            <a:off x="773510" y="3100871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err="1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새우편번호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4" name="object 65"/>
          <p:cNvSpPr/>
          <p:nvPr/>
        </p:nvSpPr>
        <p:spPr>
          <a:xfrm>
            <a:off x="2415663" y="3100870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병원</a:t>
            </a:r>
            <a:r>
              <a:rPr lang="en-US" altLang="ko-KR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의원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object 65"/>
          <p:cNvSpPr/>
          <p:nvPr/>
        </p:nvSpPr>
        <p:spPr>
          <a:xfrm>
            <a:off x="4049536" y="3122172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약</a:t>
            </a:r>
            <a:r>
              <a:rPr lang="ko-KR" altLang="en-US" sz="1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국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6" name="object 65"/>
          <p:cNvSpPr/>
          <p:nvPr/>
        </p:nvSpPr>
        <p:spPr>
          <a:xfrm>
            <a:off x="5696233" y="3115275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공연전</a:t>
            </a:r>
            <a:r>
              <a:rPr lang="ko-KR" altLang="en-US" sz="1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시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object 65"/>
          <p:cNvSpPr/>
          <p:nvPr/>
        </p:nvSpPr>
        <p:spPr>
          <a:xfrm>
            <a:off x="7325103" y="3122171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전국 </a:t>
            </a:r>
            <a:r>
              <a:rPr lang="ko-KR" altLang="en-US" sz="1200" dirty="0" err="1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착한가격업소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object 65"/>
          <p:cNvSpPr/>
          <p:nvPr/>
        </p:nvSpPr>
        <p:spPr>
          <a:xfrm>
            <a:off x="1575021" y="6165304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전국 동물병원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object 65"/>
          <p:cNvSpPr/>
          <p:nvPr/>
        </p:nvSpPr>
        <p:spPr>
          <a:xfrm>
            <a:off x="3218309" y="6165303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전국 공중화장실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0" name="object 65"/>
          <p:cNvSpPr/>
          <p:nvPr/>
        </p:nvSpPr>
        <p:spPr>
          <a:xfrm>
            <a:off x="4852182" y="6165334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0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전국 대학별등록금통계</a:t>
            </a:r>
            <a:endParaRPr sz="10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object 65"/>
          <p:cNvSpPr/>
          <p:nvPr/>
        </p:nvSpPr>
        <p:spPr>
          <a:xfrm>
            <a:off x="6498879" y="6165395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전국 유동인구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8537785"/>
              </p:ext>
            </p:extLst>
          </p:nvPr>
        </p:nvGraphicFramePr>
        <p:xfrm>
          <a:off x="844676" y="929581"/>
          <a:ext cx="1182652" cy="20858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5" name="사진" r:id="rId5" imgW="3409524" imgH="5352381" progId="StaticDib">
                  <p:embed/>
                </p:oleObj>
              </mc:Choice>
              <mc:Fallback>
                <p:oleObj name="사진" r:id="rId5" imgW="3409524" imgH="5352381" progId="StaticDib">
                  <p:embed/>
                  <p:pic>
                    <p:nvPicPr>
                      <p:cNvPr id="0" name="개체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4676" y="929581"/>
                        <a:ext cx="1182652" cy="208584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8195639"/>
              </p:ext>
            </p:extLst>
          </p:nvPr>
        </p:nvGraphicFramePr>
        <p:xfrm>
          <a:off x="2474532" y="899484"/>
          <a:ext cx="1222327" cy="2176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6" name="사진" r:id="rId7" imgW="3438000" imgH="6123600" progId="StaticDib">
                  <p:embed/>
                </p:oleObj>
              </mc:Choice>
              <mc:Fallback>
                <p:oleObj name="사진" r:id="rId7" imgW="3438000" imgH="612360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74532" y="899484"/>
                        <a:ext cx="1222327" cy="21765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1509094"/>
              </p:ext>
            </p:extLst>
          </p:nvPr>
        </p:nvGraphicFramePr>
        <p:xfrm>
          <a:off x="4098754" y="908720"/>
          <a:ext cx="1221034" cy="2138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7" name="사진" r:id="rId9" imgW="3266640" imgH="5723640" progId="StaticDib">
                  <p:embed/>
                </p:oleObj>
              </mc:Choice>
              <mc:Fallback>
                <p:oleObj name="사진" r:id="rId9" imgW="3266640" imgH="572364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98754" y="908720"/>
                        <a:ext cx="1221034" cy="2138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273059"/>
              </p:ext>
            </p:extLst>
          </p:nvPr>
        </p:nvGraphicFramePr>
        <p:xfrm>
          <a:off x="5759599" y="924013"/>
          <a:ext cx="1240672" cy="2097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8" name="사진" r:id="rId11" imgW="3418920" imgH="5780880" progId="StaticDib">
                  <p:embed/>
                </p:oleObj>
              </mc:Choice>
              <mc:Fallback>
                <p:oleObj name="사진" r:id="rId11" imgW="3418920" imgH="578088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759599" y="924013"/>
                        <a:ext cx="1240672" cy="2097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955167"/>
              </p:ext>
            </p:extLst>
          </p:nvPr>
        </p:nvGraphicFramePr>
        <p:xfrm>
          <a:off x="7359888" y="881150"/>
          <a:ext cx="1243704" cy="2182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9" name="사진" r:id="rId13" imgW="3390120" imgH="5952240" progId="StaticDib">
                  <p:embed/>
                </p:oleObj>
              </mc:Choice>
              <mc:Fallback>
                <p:oleObj name="사진" r:id="rId13" imgW="3390120" imgH="595224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359888" y="881150"/>
                        <a:ext cx="1243704" cy="2182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개체 4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9033897"/>
              </p:ext>
            </p:extLst>
          </p:nvPr>
        </p:nvGraphicFramePr>
        <p:xfrm>
          <a:off x="1624934" y="3961115"/>
          <a:ext cx="1263361" cy="2197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0" name="사진" r:id="rId15" imgW="3438000" imgH="5980680" progId="StaticDib">
                  <p:embed/>
                </p:oleObj>
              </mc:Choice>
              <mc:Fallback>
                <p:oleObj name="사진" r:id="rId15" imgW="3438000" imgH="598068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624934" y="3961115"/>
                        <a:ext cx="1263361" cy="2197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개체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5614454"/>
              </p:ext>
            </p:extLst>
          </p:nvPr>
        </p:nvGraphicFramePr>
        <p:xfrm>
          <a:off x="3264308" y="3994363"/>
          <a:ext cx="1221276" cy="21306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1" name="사진" r:id="rId17" imgW="3399840" imgH="5933160" progId="StaticDib">
                  <p:embed/>
                </p:oleObj>
              </mc:Choice>
              <mc:Fallback>
                <p:oleObj name="사진" r:id="rId17" imgW="3399840" imgH="593316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264308" y="3994363"/>
                        <a:ext cx="1221276" cy="21306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개체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1657050"/>
              </p:ext>
            </p:extLst>
          </p:nvPr>
        </p:nvGraphicFramePr>
        <p:xfrm>
          <a:off x="4927290" y="3982986"/>
          <a:ext cx="1203058" cy="2085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2" name="사진" r:id="rId19" imgW="3399840" imgH="5895000" progId="StaticDib">
                  <p:embed/>
                </p:oleObj>
              </mc:Choice>
              <mc:Fallback>
                <p:oleObj name="사진" r:id="rId19" imgW="3399840" imgH="589500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927290" y="3982986"/>
                        <a:ext cx="1203058" cy="2085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개체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9607512"/>
              </p:ext>
            </p:extLst>
          </p:nvPr>
        </p:nvGraphicFramePr>
        <p:xfrm>
          <a:off x="6531194" y="3972983"/>
          <a:ext cx="1248643" cy="2192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3" name="사진" r:id="rId21" imgW="3399840" imgH="5971320" progId="StaticDib">
                  <p:embed/>
                </p:oleObj>
              </mc:Choice>
              <mc:Fallback>
                <p:oleObj name="사진" r:id="rId21" imgW="3399840" imgH="597132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531194" y="3972983"/>
                        <a:ext cx="1248643" cy="2192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0130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080" y="511896"/>
            <a:ext cx="1572311" cy="307731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787" y="485519"/>
            <a:ext cx="1572311" cy="307731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963" y="485519"/>
            <a:ext cx="1572311" cy="3077314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977" y="485519"/>
            <a:ext cx="1572311" cy="307731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038" y="3645103"/>
            <a:ext cx="1572311" cy="30773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1807" y="3645103"/>
            <a:ext cx="1572311" cy="307731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597" y="3636661"/>
            <a:ext cx="1572311" cy="30773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528" y="116632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2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smtClean="0">
                <a:latin typeface="+mj-ea"/>
                <a:ea typeface="+mj-ea"/>
              </a:rPr>
              <a:t>서울시 </a:t>
            </a:r>
            <a:r>
              <a:rPr lang="ko-KR" altLang="en-US" dirty="0" err="1" smtClean="0">
                <a:latin typeface="+mj-ea"/>
                <a:ea typeface="+mj-ea"/>
              </a:rPr>
              <a:t>열린데이터광</a:t>
            </a:r>
            <a:r>
              <a:rPr lang="ko-KR" altLang="en-US" dirty="0" err="1">
                <a:latin typeface="+mj-ea"/>
                <a:ea typeface="+mj-ea"/>
              </a:rPr>
              <a:t>장</a:t>
            </a:r>
            <a:r>
              <a:rPr lang="ko-KR" altLang="en-US" dirty="0" smtClean="0">
                <a:latin typeface="+mj-ea"/>
                <a:ea typeface="+mj-ea"/>
              </a:rPr>
              <a:t> </a:t>
            </a:r>
            <a:r>
              <a:rPr lang="en-US" altLang="ko-KR" dirty="0" smtClean="0">
                <a:latin typeface="+mj-ea"/>
                <a:ea typeface="+mj-ea"/>
              </a:rPr>
              <a:t>(7</a:t>
            </a:r>
            <a:r>
              <a:rPr lang="ko-KR" altLang="en-US" dirty="0" smtClean="0">
                <a:latin typeface="+mj-ea"/>
                <a:ea typeface="+mj-ea"/>
              </a:rPr>
              <a:t>개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object 65"/>
          <p:cNvSpPr/>
          <p:nvPr/>
        </p:nvSpPr>
        <p:spPr>
          <a:xfrm>
            <a:off x="1415548" y="3100871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지하철 열차도착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4" name="object 65"/>
          <p:cNvSpPr/>
          <p:nvPr/>
        </p:nvSpPr>
        <p:spPr>
          <a:xfrm>
            <a:off x="3057701" y="3100870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대중교통 분실물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object 65"/>
          <p:cNvSpPr/>
          <p:nvPr/>
        </p:nvSpPr>
        <p:spPr>
          <a:xfrm>
            <a:off x="4691574" y="3122172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1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실시간 대기환경정보</a:t>
            </a:r>
            <a:endParaRPr sz="11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6" name="object 65"/>
          <p:cNvSpPr/>
          <p:nvPr/>
        </p:nvSpPr>
        <p:spPr>
          <a:xfrm>
            <a:off x="6338271" y="3115275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1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가격안정모범업소</a:t>
            </a:r>
            <a:endParaRPr sz="11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object 65"/>
          <p:cNvSpPr/>
          <p:nvPr/>
        </p:nvSpPr>
        <p:spPr>
          <a:xfrm>
            <a:off x="2240243" y="6165304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지하철역 </a:t>
            </a:r>
            <a:r>
              <a:rPr lang="ko-KR" altLang="en-US" sz="900" dirty="0" err="1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승하차인원</a:t>
            </a:r>
            <a:r>
              <a:rPr lang="ko-KR" altLang="en-US" sz="9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 통계</a:t>
            </a:r>
            <a:endParaRPr sz="9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object 65"/>
          <p:cNvSpPr/>
          <p:nvPr/>
        </p:nvSpPr>
        <p:spPr>
          <a:xfrm>
            <a:off x="3883531" y="6165303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공영주차장 주차 가능대수</a:t>
            </a:r>
            <a:endParaRPr sz="9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0" name="object 65"/>
          <p:cNvSpPr/>
          <p:nvPr/>
        </p:nvSpPr>
        <p:spPr>
          <a:xfrm>
            <a:off x="5517404" y="6165334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공영주차장 정기권 판매현황</a:t>
            </a:r>
            <a:endParaRPr sz="9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386875"/>
              </p:ext>
            </p:extLst>
          </p:nvPr>
        </p:nvGraphicFramePr>
        <p:xfrm>
          <a:off x="1427202" y="834177"/>
          <a:ext cx="1301620" cy="22426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86" name="사진" r:id="rId4" imgW="3409200" imgH="5875920" progId="StaticDib">
                  <p:embed/>
                </p:oleObj>
              </mc:Choice>
              <mc:Fallback>
                <p:oleObj name="사진" r:id="rId4" imgW="3409200" imgH="587592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27202" y="834177"/>
                        <a:ext cx="1301620" cy="22426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75105"/>
              </p:ext>
            </p:extLst>
          </p:nvPr>
        </p:nvGraphicFramePr>
        <p:xfrm>
          <a:off x="3091528" y="895041"/>
          <a:ext cx="1245619" cy="21670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87" name="사진" r:id="rId6" imgW="3409200" imgH="5933160" progId="StaticDib">
                  <p:embed/>
                </p:oleObj>
              </mc:Choice>
              <mc:Fallback>
                <p:oleObj name="사진" r:id="rId6" imgW="3409200" imgH="593316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091528" y="895041"/>
                        <a:ext cx="1245619" cy="21670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237246"/>
              </p:ext>
            </p:extLst>
          </p:nvPr>
        </p:nvGraphicFramePr>
        <p:xfrm>
          <a:off x="4747766" y="934463"/>
          <a:ext cx="1200890" cy="20882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88" name="사진" r:id="rId8" imgW="3361680" imgH="5847480" progId="StaticDib">
                  <p:embed/>
                </p:oleObj>
              </mc:Choice>
              <mc:Fallback>
                <p:oleObj name="사진" r:id="rId8" imgW="3361680" imgH="584748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747766" y="934463"/>
                        <a:ext cx="1200890" cy="20882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0216455"/>
              </p:ext>
            </p:extLst>
          </p:nvPr>
        </p:nvGraphicFramePr>
        <p:xfrm>
          <a:off x="6372276" y="915710"/>
          <a:ext cx="1245264" cy="2125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89" name="사진" r:id="rId10" imgW="3418920" imgH="5837760" progId="StaticDib">
                  <p:embed/>
                </p:oleObj>
              </mc:Choice>
              <mc:Fallback>
                <p:oleObj name="사진" r:id="rId10" imgW="3418920" imgH="583776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372276" y="915710"/>
                        <a:ext cx="1245264" cy="2125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4801323"/>
              </p:ext>
            </p:extLst>
          </p:nvPr>
        </p:nvGraphicFramePr>
        <p:xfrm>
          <a:off x="3964104" y="4006915"/>
          <a:ext cx="1152128" cy="20882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0" name="사진" r:id="rId12" imgW="3399840" imgH="5933160" progId="StaticDib">
                  <p:embed/>
                </p:oleObj>
              </mc:Choice>
              <mc:Fallback>
                <p:oleObj name="사진" r:id="rId12" imgW="3399840" imgH="593316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964104" y="4006915"/>
                        <a:ext cx="1152128" cy="20882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9186434"/>
              </p:ext>
            </p:extLst>
          </p:nvPr>
        </p:nvGraphicFramePr>
        <p:xfrm>
          <a:off x="2334508" y="3951528"/>
          <a:ext cx="1157372" cy="21602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1" name="사진" r:id="rId14" imgW="3409200" imgH="5923800" progId="StaticDib">
                  <p:embed/>
                </p:oleObj>
              </mc:Choice>
              <mc:Fallback>
                <p:oleObj name="사진" r:id="rId14" imgW="3409200" imgH="592380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334508" y="3951528"/>
                        <a:ext cx="1157372" cy="21602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7988650"/>
              </p:ext>
            </p:extLst>
          </p:nvPr>
        </p:nvGraphicFramePr>
        <p:xfrm>
          <a:off x="5571911" y="4001941"/>
          <a:ext cx="1204260" cy="20981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2" name="사진" r:id="rId16" imgW="3399840" imgH="5923800" progId="StaticDib">
                  <p:embed/>
                </p:oleObj>
              </mc:Choice>
              <mc:Fallback>
                <p:oleObj name="사진" r:id="rId16" imgW="3399840" imgH="592380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571911" y="4001941"/>
                        <a:ext cx="1204260" cy="20981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11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487" y="549560"/>
            <a:ext cx="1572311" cy="307731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774" y="549560"/>
            <a:ext cx="1572311" cy="307731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770" y="549560"/>
            <a:ext cx="1572311" cy="307731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199" y="3690470"/>
            <a:ext cx="1572311" cy="307731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484" y="3672009"/>
            <a:ext cx="1572311" cy="3077314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769" y="3653980"/>
            <a:ext cx="1572311" cy="30773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528" y="116632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3</a:t>
            </a:r>
            <a:r>
              <a:rPr lang="en-US" altLang="ko-KR" dirty="0" smtClean="0">
                <a:latin typeface="+mj-ea"/>
                <a:ea typeface="+mj-ea"/>
              </a:rPr>
              <a:t>. </a:t>
            </a:r>
            <a:r>
              <a:rPr lang="ko-KR" altLang="en-US" dirty="0" smtClean="0">
                <a:latin typeface="+mj-ea"/>
                <a:ea typeface="+mj-ea"/>
              </a:rPr>
              <a:t>다음 카카오 </a:t>
            </a:r>
            <a:r>
              <a:rPr lang="en-US" altLang="ko-KR" dirty="0" smtClean="0">
                <a:latin typeface="+mj-ea"/>
                <a:ea typeface="+mj-ea"/>
              </a:rPr>
              <a:t>API</a:t>
            </a:r>
            <a:r>
              <a:rPr lang="ko-KR" altLang="en-US" dirty="0" smtClean="0">
                <a:latin typeface="+mj-ea"/>
                <a:ea typeface="+mj-ea"/>
              </a:rPr>
              <a:t> </a:t>
            </a:r>
            <a:r>
              <a:rPr lang="en-US" altLang="ko-KR" dirty="0" smtClean="0">
                <a:latin typeface="+mj-ea"/>
                <a:ea typeface="+mj-ea"/>
              </a:rPr>
              <a:t>(6</a:t>
            </a:r>
            <a:r>
              <a:rPr lang="ko-KR" altLang="en-US" dirty="0" smtClean="0">
                <a:latin typeface="+mj-ea"/>
                <a:ea typeface="+mj-ea"/>
              </a:rPr>
              <a:t>개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object 65"/>
          <p:cNvSpPr/>
          <p:nvPr/>
        </p:nvSpPr>
        <p:spPr>
          <a:xfrm>
            <a:off x="2126141" y="3100871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err="1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내위치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 검색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4" name="object 65"/>
          <p:cNvSpPr/>
          <p:nvPr/>
        </p:nvSpPr>
        <p:spPr>
          <a:xfrm>
            <a:off x="3768294" y="3100870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err="1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내주변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 검색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object 65"/>
          <p:cNvSpPr/>
          <p:nvPr/>
        </p:nvSpPr>
        <p:spPr>
          <a:xfrm>
            <a:off x="5402167" y="3122172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err="1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맛집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 검색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object 65"/>
          <p:cNvSpPr/>
          <p:nvPr/>
        </p:nvSpPr>
        <p:spPr>
          <a:xfrm>
            <a:off x="2125006" y="6165304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err="1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레시피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 검색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object 65"/>
          <p:cNvSpPr/>
          <p:nvPr/>
        </p:nvSpPr>
        <p:spPr>
          <a:xfrm>
            <a:off x="3768294" y="6165303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여행 검</a:t>
            </a:r>
            <a:r>
              <a:rPr lang="ko-KR" altLang="en-US" sz="1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색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0" name="object 65"/>
          <p:cNvSpPr/>
          <p:nvPr/>
        </p:nvSpPr>
        <p:spPr>
          <a:xfrm>
            <a:off x="5402167" y="6165334"/>
            <a:ext cx="1313274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최저가 검색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6820637"/>
              </p:ext>
            </p:extLst>
          </p:nvPr>
        </p:nvGraphicFramePr>
        <p:xfrm>
          <a:off x="2189094" y="908720"/>
          <a:ext cx="1250321" cy="20882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5" name="사진" r:id="rId4" imgW="3409200" imgH="5400000" progId="StaticDib">
                  <p:embed/>
                </p:oleObj>
              </mc:Choice>
              <mc:Fallback>
                <p:oleObj name="사진" r:id="rId4" imgW="3409200" imgH="540000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89094" y="908720"/>
                        <a:ext cx="1250321" cy="20882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4035391"/>
              </p:ext>
            </p:extLst>
          </p:nvPr>
        </p:nvGraphicFramePr>
        <p:xfrm>
          <a:off x="3805269" y="901423"/>
          <a:ext cx="1239324" cy="2154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6" name="사진" r:id="rId6" imgW="3390120" imgH="5895000" progId="StaticDib">
                  <p:embed/>
                </p:oleObj>
              </mc:Choice>
              <mc:Fallback>
                <p:oleObj name="사진" r:id="rId6" imgW="3390120" imgH="589500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05269" y="901423"/>
                        <a:ext cx="1239324" cy="2154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033783"/>
              </p:ext>
            </p:extLst>
          </p:nvPr>
        </p:nvGraphicFramePr>
        <p:xfrm>
          <a:off x="5456489" y="937427"/>
          <a:ext cx="1204629" cy="2082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7" name="사진" r:id="rId8" imgW="3409200" imgH="5895000" progId="StaticDib">
                  <p:embed/>
                </p:oleObj>
              </mc:Choice>
              <mc:Fallback>
                <p:oleObj name="사진" r:id="rId8" imgW="3409200" imgH="589500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456489" y="937427"/>
                        <a:ext cx="1204629" cy="2082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8062935"/>
              </p:ext>
            </p:extLst>
          </p:nvPr>
        </p:nvGraphicFramePr>
        <p:xfrm>
          <a:off x="2212078" y="4000354"/>
          <a:ext cx="1211217" cy="2101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8" name="사진" r:id="rId10" imgW="3418920" imgH="5933160" progId="StaticDib">
                  <p:embed/>
                </p:oleObj>
              </mc:Choice>
              <mc:Fallback>
                <p:oleObj name="사진" r:id="rId10" imgW="3418920" imgH="593316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2078" y="4000354"/>
                        <a:ext cx="1211217" cy="2101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8860835"/>
              </p:ext>
            </p:extLst>
          </p:nvPr>
        </p:nvGraphicFramePr>
        <p:xfrm>
          <a:off x="3823427" y="4014641"/>
          <a:ext cx="1203007" cy="2078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9" name="사진" r:id="rId12" imgW="3409200" imgH="5875920" progId="StaticDib">
                  <p:embed/>
                </p:oleObj>
              </mc:Choice>
              <mc:Fallback>
                <p:oleObj name="사진" r:id="rId12" imgW="3409200" imgH="587592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823427" y="4014641"/>
                        <a:ext cx="1203007" cy="2078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3176594"/>
              </p:ext>
            </p:extLst>
          </p:nvPr>
        </p:nvGraphicFramePr>
        <p:xfrm>
          <a:off x="5456381" y="4005064"/>
          <a:ext cx="1221090" cy="21275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90" name="사진" r:id="rId14" imgW="3399840" imgH="5923800" progId="StaticDib">
                  <p:embed/>
                </p:oleObj>
              </mc:Choice>
              <mc:Fallback>
                <p:oleObj name="사진" r:id="rId14" imgW="3399840" imgH="592380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456381" y="4005064"/>
                        <a:ext cx="1221090" cy="21275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11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868" y="980728"/>
            <a:ext cx="2376264" cy="453650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752" y="980728"/>
            <a:ext cx="2376264" cy="45365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84" y="980728"/>
            <a:ext cx="2376264" cy="4536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528" y="116632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4</a:t>
            </a:r>
            <a:r>
              <a:rPr lang="en-US" altLang="ko-KR" dirty="0" smtClean="0">
                <a:latin typeface="+mj-ea"/>
                <a:ea typeface="+mj-ea"/>
              </a:rPr>
              <a:t>. SK</a:t>
            </a:r>
            <a:r>
              <a:rPr lang="ko-KR" altLang="en-US" dirty="0" err="1" smtClean="0">
                <a:latin typeface="+mj-ea"/>
                <a:ea typeface="+mj-ea"/>
              </a:rPr>
              <a:t>플래닛</a:t>
            </a:r>
            <a:r>
              <a:rPr lang="ko-KR" altLang="en-US" dirty="0" smtClean="0">
                <a:latin typeface="+mj-ea"/>
                <a:ea typeface="+mj-ea"/>
              </a:rPr>
              <a:t> </a:t>
            </a:r>
            <a:r>
              <a:rPr lang="en-US" altLang="ko-KR" dirty="0" smtClean="0">
                <a:latin typeface="+mj-ea"/>
                <a:ea typeface="+mj-ea"/>
              </a:rPr>
              <a:t>API</a:t>
            </a:r>
            <a:r>
              <a:rPr lang="ko-KR" altLang="en-US" dirty="0" smtClean="0">
                <a:latin typeface="+mj-ea"/>
                <a:ea typeface="+mj-ea"/>
              </a:rPr>
              <a:t> </a:t>
            </a:r>
            <a:r>
              <a:rPr lang="en-US" altLang="ko-KR" dirty="0" smtClean="0">
                <a:latin typeface="+mj-ea"/>
                <a:ea typeface="+mj-ea"/>
              </a:rPr>
              <a:t>(3</a:t>
            </a:r>
            <a:r>
              <a:rPr lang="ko-KR" altLang="en-US" dirty="0" smtClean="0">
                <a:latin typeface="+mj-ea"/>
                <a:ea typeface="+mj-ea"/>
              </a:rPr>
              <a:t>개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3" name="object 65"/>
          <p:cNvSpPr/>
          <p:nvPr/>
        </p:nvSpPr>
        <p:spPr>
          <a:xfrm>
            <a:off x="899592" y="4935184"/>
            <a:ext cx="1872208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err="1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내위치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 기상예보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object 65"/>
          <p:cNvSpPr/>
          <p:nvPr/>
        </p:nvSpPr>
        <p:spPr>
          <a:xfrm>
            <a:off x="3635896" y="4935184"/>
            <a:ext cx="1872208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en-US" altLang="ko-KR" sz="1200" dirty="0" err="1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Hoppin</a:t>
            </a:r>
            <a:r>
              <a:rPr lang="en-US" altLang="ko-KR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영화순위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object 65"/>
          <p:cNvSpPr/>
          <p:nvPr/>
        </p:nvSpPr>
        <p:spPr>
          <a:xfrm>
            <a:off x="6372200" y="4935184"/>
            <a:ext cx="1872208" cy="229389"/>
          </a:xfrm>
          <a:custGeom>
            <a:avLst/>
            <a:gdLst/>
            <a:ahLst/>
            <a:cxnLst/>
            <a:rect l="l" t="t" r="r" b="b"/>
            <a:pathLst>
              <a:path w="899159" h="836295">
                <a:moveTo>
                  <a:pt x="849337" y="0"/>
                </a:moveTo>
                <a:lnTo>
                  <a:pt x="49784" y="0"/>
                </a:lnTo>
                <a:lnTo>
                  <a:pt x="30405" y="3912"/>
                </a:lnTo>
                <a:lnTo>
                  <a:pt x="14581" y="14581"/>
                </a:lnTo>
                <a:lnTo>
                  <a:pt x="3912" y="30405"/>
                </a:lnTo>
                <a:lnTo>
                  <a:pt x="0" y="49784"/>
                </a:lnTo>
                <a:lnTo>
                  <a:pt x="0" y="786434"/>
                </a:lnTo>
                <a:lnTo>
                  <a:pt x="3912" y="805813"/>
                </a:lnTo>
                <a:lnTo>
                  <a:pt x="14581" y="821637"/>
                </a:lnTo>
                <a:lnTo>
                  <a:pt x="30405" y="832306"/>
                </a:lnTo>
                <a:lnTo>
                  <a:pt x="49784" y="836218"/>
                </a:lnTo>
                <a:lnTo>
                  <a:pt x="849337" y="836218"/>
                </a:lnTo>
                <a:lnTo>
                  <a:pt x="868716" y="832306"/>
                </a:lnTo>
                <a:lnTo>
                  <a:pt x="884540" y="821637"/>
                </a:lnTo>
                <a:lnTo>
                  <a:pt x="895209" y="805813"/>
                </a:lnTo>
                <a:lnTo>
                  <a:pt x="899121" y="786434"/>
                </a:lnTo>
                <a:lnTo>
                  <a:pt x="899121" y="49784"/>
                </a:lnTo>
                <a:lnTo>
                  <a:pt x="895209" y="30405"/>
                </a:lnTo>
                <a:lnTo>
                  <a:pt x="884540" y="14581"/>
                </a:lnTo>
                <a:lnTo>
                  <a:pt x="868716" y="3912"/>
                </a:lnTo>
                <a:lnTo>
                  <a:pt x="849337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 anchor="ctr" anchorCtr="0"/>
          <a:lstStyle/>
          <a:p>
            <a:pPr algn="ctr"/>
            <a:r>
              <a:rPr lang="ko-KR" altLang="en-US" sz="1200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멜론 일간순위</a:t>
            </a:r>
            <a:endParaRPr sz="12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5" name="개체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1136789"/>
              </p:ext>
            </p:extLst>
          </p:nvPr>
        </p:nvGraphicFramePr>
        <p:xfrm>
          <a:off x="918422" y="1510505"/>
          <a:ext cx="1873476" cy="32866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40" name="사진" r:id="rId4" imgW="3818880" imgH="5819040" progId="StaticDib">
                  <p:embed/>
                </p:oleObj>
              </mc:Choice>
              <mc:Fallback>
                <p:oleObj name="사진" r:id="rId4" imgW="3818880" imgH="581904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8422" y="1510505"/>
                        <a:ext cx="1873476" cy="32866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5044118"/>
              </p:ext>
            </p:extLst>
          </p:nvPr>
        </p:nvGraphicFramePr>
        <p:xfrm>
          <a:off x="3626406" y="1556792"/>
          <a:ext cx="1909763" cy="32403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41" name="사진" r:id="rId6" imgW="3818880" imgH="5923800" progId="StaticDib">
                  <p:embed/>
                </p:oleObj>
              </mc:Choice>
              <mc:Fallback>
                <p:oleObj name="사진" r:id="rId6" imgW="3818880" imgH="592380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26406" y="1556792"/>
                        <a:ext cx="1909763" cy="32403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691041"/>
              </p:ext>
            </p:extLst>
          </p:nvPr>
        </p:nvGraphicFramePr>
        <p:xfrm>
          <a:off x="6381248" y="1484784"/>
          <a:ext cx="1863160" cy="3312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42" name="사진" r:id="rId8" imgW="3552120" imgH="5866560" progId="StaticDib">
                  <p:embed/>
                </p:oleObj>
              </mc:Choice>
              <mc:Fallback>
                <p:oleObj name="사진" r:id="rId8" imgW="3552120" imgH="5866560" progId="StaticDib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381248" y="1484784"/>
                        <a:ext cx="1863160" cy="33123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11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테크닉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579</TotalTime>
  <Words>749</Words>
  <Application>Microsoft Office PowerPoint</Application>
  <PresentationFormat>화면 슬라이드 쇼(4:3)</PresentationFormat>
  <Paragraphs>108</Paragraphs>
  <Slides>15</Slides>
  <Notes>0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7" baseType="lpstr">
      <vt:lpstr>테크닉</vt:lpstr>
      <vt:lpstr>사진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poppppp</dc:creator>
  <cp:lastModifiedBy>poppppp</cp:lastModifiedBy>
  <cp:revision>42</cp:revision>
  <dcterms:created xsi:type="dcterms:W3CDTF">2015-11-30T02:08:40Z</dcterms:created>
  <dcterms:modified xsi:type="dcterms:W3CDTF">2015-12-01T06:37:36Z</dcterms:modified>
</cp:coreProperties>
</file>

<file path=docProps/thumbnail.jpeg>
</file>